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3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1" y="6249161"/>
            <a:ext cx="9140952" cy="0"/>
          </a:xfrm>
          <a:custGeom>
            <a:avLst/>
            <a:gdLst/>
            <a:ahLst/>
            <a:cxnLst/>
            <a:rect l="l" t="t" r="r" b="b"/>
            <a:pathLst>
              <a:path w="9140952">
                <a:moveTo>
                  <a:pt x="0" y="0"/>
                </a:moveTo>
                <a:lnTo>
                  <a:pt x="9140952" y="0"/>
                </a:lnTo>
              </a:path>
            </a:pathLst>
          </a:custGeom>
          <a:ln w="28956">
            <a:solidFill>
              <a:srgbClr val="0033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939" y="122046"/>
            <a:ext cx="8834120" cy="121411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315" y="1324102"/>
            <a:ext cx="8621369" cy="149386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904357" y="6457188"/>
            <a:ext cx="3085758" cy="28894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41044" y="6294353"/>
            <a:ext cx="4009246" cy="54346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l.com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1"/>
          <p:cNvSpPr txBox="1"/>
          <p:nvPr/>
        </p:nvSpPr>
        <p:spPr>
          <a:xfrm>
            <a:off x="1669898" y="3195142"/>
            <a:ext cx="6032174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4400" b="1" spc="10" dirty="0" smtClean="0">
                <a:solidFill>
                  <a:srgbClr val="FF0066"/>
                </a:solidFill>
                <a:latin typeface="Arial"/>
                <a:cs typeface="Arial"/>
              </a:rPr>
              <a:t>System programing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486007" y="4876800"/>
            <a:ext cx="6399957" cy="3031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sz="1970" spc="10" dirty="0">
                <a:latin typeface="Arial Black"/>
                <a:cs typeface="Arial Black"/>
              </a:rPr>
              <a:t>Assistant lecturer: Abdullah Thaier Abdalsatir</a:t>
            </a:r>
            <a:endParaRPr sz="1900" dirty="0">
              <a:latin typeface="Arial Black"/>
              <a:cs typeface="Arial Black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217" y="426970"/>
            <a:ext cx="1479232" cy="16507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14355" y="796782"/>
            <a:ext cx="3314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Diyala university 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College of engineering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Department of computer engineering</a:t>
            </a:r>
          </a:p>
          <a:p>
            <a:endParaRPr lang="en-US" sz="10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963" y="339682"/>
            <a:ext cx="1257034" cy="1676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86100" y="2393510"/>
            <a:ext cx="2400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nard MT Condensed" panose="02050806060905020404" pitchFamily="18" charset="0"/>
              </a:rPr>
              <a:t>Second stage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1685" y="4177309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Lec5-Arithmetic-and-Logic-Instructions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0982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10" dirty="0" smtClean="0">
                <a:latin typeface="Arial"/>
                <a:cs typeface="Arial"/>
              </a:rPr>
              <a:t>Array</a:t>
            </a:r>
            <a:r>
              <a:rPr sz="4200" b="1" spc="-190" dirty="0" smtClean="0">
                <a:latin typeface="Arial"/>
                <a:cs typeface="Arial"/>
              </a:rPr>
              <a:t> </a:t>
            </a: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145" dirty="0" smtClean="0">
                <a:latin typeface="Arial"/>
                <a:cs typeface="Arial"/>
              </a:rPr>
              <a:t>d</a:t>
            </a:r>
            <a:r>
              <a:rPr sz="4200" b="1" spc="-100" dirty="0" smtClean="0">
                <a:latin typeface="Arial"/>
                <a:cs typeface="Arial"/>
              </a:rPr>
              <a:t>dition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333740" cy="5166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lists 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7335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nce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writt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80386 </a:t>
            </a:r>
            <a:r>
              <a:rPr sz="3200" spc="0" dirty="0" smtClean="0">
                <a:latin typeface="Arial"/>
                <a:cs typeface="Arial"/>
              </a:rPr>
              <a:t>shows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-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-in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ex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form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ing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 el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5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7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5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5" dirty="0" smtClean="0">
                <a:latin typeface="Arial"/>
                <a:cs typeface="Arial"/>
              </a:rPr>
              <a:t> are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5" dirty="0" smtClean="0">
                <a:latin typeface="Arial"/>
                <a:cs typeface="Arial"/>
              </a:rPr>
              <a:t> o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5" dirty="0" smtClean="0">
                <a:latin typeface="Arial"/>
                <a:cs typeface="Arial"/>
              </a:rPr>
              <a:t> memory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ARR</a:t>
            </a:r>
            <a:r>
              <a:rPr sz="3200" spc="-235" dirty="0" smtClean="0">
                <a:latin typeface="Arial"/>
                <a:cs typeface="Arial"/>
              </a:rPr>
              <a:t>A</a:t>
            </a:r>
            <a:r>
              <a:rPr sz="3200" spc="-41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EBX is l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</a:t>
            </a:r>
            <a:r>
              <a:rPr sz="3200" spc="-20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ARR</a:t>
            </a:r>
            <a:r>
              <a:rPr sz="3200" spc="-235" dirty="0" smtClean="0">
                <a:latin typeface="Arial"/>
                <a:cs typeface="Arial"/>
              </a:rPr>
              <a:t>A</a:t>
            </a:r>
            <a:r>
              <a:rPr sz="3200" spc="-41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ECX 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ds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ng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fact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ly the 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ECX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ress words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14" dirty="0" smtClean="0">
                <a:latin typeface="Arial"/>
                <a:cs typeface="Arial"/>
              </a:rPr>
              <a:t>Increme</a:t>
            </a:r>
            <a:r>
              <a:rPr sz="4200" b="1" spc="-150" dirty="0" smtClean="0">
                <a:latin typeface="Arial"/>
                <a:cs typeface="Arial"/>
              </a:rPr>
              <a:t>n</a:t>
            </a:r>
            <a:r>
              <a:rPr sz="4200" b="1" spc="-70" dirty="0" smtClean="0">
                <a:latin typeface="Arial"/>
                <a:cs typeface="Arial"/>
              </a:rPr>
              <a:t>t</a:t>
            </a:r>
            <a:r>
              <a:rPr sz="4200" b="1" spc="-175" dirty="0" smtClean="0">
                <a:latin typeface="Arial"/>
                <a:cs typeface="Arial"/>
              </a:rPr>
              <a:t> </a:t>
            </a: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145" dirty="0" smtClean="0">
                <a:latin typeface="Arial"/>
                <a:cs typeface="Arial"/>
              </a:rPr>
              <a:t>d</a:t>
            </a:r>
            <a:r>
              <a:rPr sz="4200" b="1" spc="-100" dirty="0" smtClean="0">
                <a:latin typeface="Arial"/>
                <a:cs typeface="Arial"/>
              </a:rPr>
              <a:t>dition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363584" cy="4093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INC instructi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1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gist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10" dirty="0" smtClean="0">
                <a:latin typeface="Arial"/>
                <a:cs typeface="Arial"/>
              </a:rPr>
              <a:t> e</a:t>
            </a:r>
            <a:r>
              <a:rPr sz="3200" spc="0" dirty="0" smtClean="0">
                <a:latin typeface="Arial"/>
                <a:cs typeface="Arial"/>
              </a:rPr>
              <a:t>xcept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size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must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rib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 using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PTR,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</a:t>
            </a:r>
            <a:r>
              <a:rPr sz="3200" spc="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TR,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DW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PTR,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QWO</a:t>
            </a:r>
            <a:r>
              <a:rPr sz="3200" spc="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PTR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ctives.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5600" marR="13843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assemb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ot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term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if 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INC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[DI]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-,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lewor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-sized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incre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145" dirty="0" smtClean="0">
                <a:latin typeface="Arial"/>
                <a:cs typeface="Arial"/>
              </a:rPr>
              <a:t>d</a:t>
            </a:r>
            <a:r>
              <a:rPr sz="4200" b="1" spc="-90" dirty="0" smtClean="0">
                <a:latin typeface="Arial"/>
                <a:cs typeface="Arial"/>
              </a:rPr>
              <a:t>ditio</a:t>
            </a:r>
            <a:r>
              <a:rPr sz="4200" b="1" spc="-145" dirty="0" smtClean="0">
                <a:latin typeface="Arial"/>
                <a:cs typeface="Arial"/>
              </a:rPr>
              <a:t>n</a:t>
            </a:r>
            <a:r>
              <a:rPr sz="4200" b="1" spc="-95" dirty="0" smtClean="0">
                <a:latin typeface="Arial"/>
                <a:cs typeface="Arial"/>
              </a:rPr>
              <a:t>-wit</a:t>
            </a:r>
            <a:r>
              <a:rPr sz="4200" b="1" spc="-135" dirty="0" smtClean="0">
                <a:latin typeface="Arial"/>
                <a:cs typeface="Arial"/>
              </a:rPr>
              <a:t>h</a:t>
            </a:r>
            <a:r>
              <a:rPr sz="4200" b="1" spc="-105" dirty="0" smtClean="0">
                <a:latin typeface="Arial"/>
                <a:cs typeface="Arial"/>
              </a:rPr>
              <a:t>-Carry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394700" cy="48641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ADC)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carry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 (C)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358140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mai</a:t>
            </a:r>
            <a:r>
              <a:rPr sz="2800" spc="-10" dirty="0" smtClean="0">
                <a:latin typeface="Arial"/>
                <a:cs typeface="Arial"/>
              </a:rPr>
              <a:t>nly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 in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ware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hat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dds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mb</a:t>
            </a:r>
            <a:r>
              <a:rPr sz="2800" spc="-15" dirty="0" smtClean="0">
                <a:latin typeface="Arial"/>
                <a:cs typeface="Arial"/>
              </a:rPr>
              <a:t>ers wide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</a:t>
            </a:r>
            <a:r>
              <a:rPr sz="2800" spc="-20" dirty="0" smtClean="0">
                <a:latin typeface="Arial"/>
                <a:cs typeface="Arial"/>
              </a:rPr>
              <a:t>6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</a:t>
            </a:r>
            <a:r>
              <a:rPr sz="2800" spc="-20" dirty="0" smtClean="0">
                <a:latin typeface="Arial"/>
                <a:cs typeface="Arial"/>
              </a:rPr>
              <a:t>2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80386–Cor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lik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4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D,</a:t>
            </a:r>
            <a:r>
              <a:rPr sz="2800" spc="-1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40" dirty="0" smtClean="0">
                <a:latin typeface="Arial"/>
                <a:cs typeface="Arial"/>
              </a:rPr>
              <a:t>D</a:t>
            </a:r>
            <a:r>
              <a:rPr sz="2800" spc="-25" dirty="0" smtClean="0">
                <a:latin typeface="Arial"/>
                <a:cs typeface="Arial"/>
              </a:rPr>
              <a:t>C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5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fe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ts 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fl</a:t>
            </a:r>
            <a:r>
              <a:rPr sz="2800" spc="-15" dirty="0" smtClean="0">
                <a:latin typeface="Arial"/>
                <a:cs typeface="Arial"/>
              </a:rPr>
              <a:t>ags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afte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dd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4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Fi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5–</a:t>
            </a:r>
            <a:r>
              <a:rPr sz="3200" spc="0" dirty="0" smtClean="0">
                <a:latin typeface="Arial"/>
                <a:cs typeface="Arial"/>
              </a:rPr>
              <a:t>1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illustrates this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 placement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carry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 can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erst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35496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not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ly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rfo</a:t>
            </a:r>
            <a:r>
              <a:rPr sz="2800" spc="-20" dirty="0" smtClean="0">
                <a:latin typeface="Arial"/>
                <a:cs typeface="Arial"/>
              </a:rPr>
              <a:t>rm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 ca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flag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use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8086–8028</a:t>
            </a:r>
            <a:r>
              <a:rPr sz="2800" spc="-20" dirty="0" smtClean="0">
                <a:latin typeface="Arial"/>
                <a:cs typeface="Arial"/>
              </a:rPr>
              <a:t>6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ly</a:t>
            </a:r>
            <a:r>
              <a:rPr sz="2800" spc="-15" dirty="0" smtClean="0">
                <a:latin typeface="Arial"/>
                <a:cs typeface="Arial"/>
              </a:rPr>
              <a:t> adds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8-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16-bit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mbe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67961" y="2016251"/>
            <a:ext cx="0" cy="676655"/>
          </a:xfrm>
          <a:custGeom>
            <a:avLst/>
            <a:gdLst/>
            <a:ahLst/>
            <a:cxnLst/>
            <a:rect l="l" t="t" r="r" b="b"/>
            <a:pathLst>
              <a:path h="676655">
                <a:moveTo>
                  <a:pt x="0" y="676656"/>
                </a:moveTo>
                <a:lnTo>
                  <a:pt x="0" y="0"/>
                </a:lnTo>
              </a:path>
            </a:pathLst>
          </a:custGeom>
          <a:ln w="13716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28565" y="1824227"/>
            <a:ext cx="0" cy="443484"/>
          </a:xfrm>
          <a:custGeom>
            <a:avLst/>
            <a:gdLst/>
            <a:ahLst/>
            <a:cxnLst/>
            <a:rect l="l" t="t" r="r" b="b"/>
            <a:pathLst>
              <a:path h="443484">
                <a:moveTo>
                  <a:pt x="0" y="443484"/>
                </a:moveTo>
                <a:lnTo>
                  <a:pt x="0" y="0"/>
                </a:lnTo>
              </a:path>
            </a:pathLst>
          </a:custGeom>
          <a:ln w="22860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17135" y="1837944"/>
            <a:ext cx="416051" cy="0"/>
          </a:xfrm>
          <a:custGeom>
            <a:avLst/>
            <a:gdLst/>
            <a:ahLst/>
            <a:cxnLst/>
            <a:rect l="l" t="t" r="r" b="b"/>
            <a:pathLst>
              <a:path w="416051">
                <a:moveTo>
                  <a:pt x="0" y="0"/>
                </a:moveTo>
                <a:lnTo>
                  <a:pt x="416051" y="0"/>
                </a:lnTo>
              </a:path>
            </a:pathLst>
          </a:custGeom>
          <a:ln w="27432">
            <a:solidFill>
              <a:srgbClr val="5454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17135" y="2267711"/>
            <a:ext cx="416051" cy="0"/>
          </a:xfrm>
          <a:custGeom>
            <a:avLst/>
            <a:gdLst/>
            <a:ahLst/>
            <a:cxnLst/>
            <a:rect l="l" t="t" r="r" b="b"/>
            <a:pathLst>
              <a:path w="416051">
                <a:moveTo>
                  <a:pt x="0" y="0"/>
                </a:moveTo>
                <a:lnTo>
                  <a:pt x="416051" y="0"/>
                </a:lnTo>
              </a:path>
            </a:pathLst>
          </a:custGeom>
          <a:ln w="27432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10328" y="1805939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4572">
            <a:solidFill>
              <a:srgbClr val="5454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35608" y="2679192"/>
            <a:ext cx="3095243" cy="0"/>
          </a:xfrm>
          <a:custGeom>
            <a:avLst/>
            <a:gdLst/>
            <a:ahLst/>
            <a:cxnLst/>
            <a:rect l="l" t="t" r="r" b="b"/>
            <a:pathLst>
              <a:path w="3095243">
                <a:moveTo>
                  <a:pt x="0" y="0"/>
                </a:moveTo>
                <a:lnTo>
                  <a:pt x="3095243" y="0"/>
                </a:lnTo>
              </a:path>
            </a:pathLst>
          </a:custGeom>
          <a:ln w="27432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45735" y="2253995"/>
            <a:ext cx="0" cy="425196"/>
          </a:xfrm>
          <a:custGeom>
            <a:avLst/>
            <a:gdLst/>
            <a:ahLst/>
            <a:cxnLst/>
            <a:rect l="l" t="t" r="r" b="b"/>
            <a:pathLst>
              <a:path h="425196">
                <a:moveTo>
                  <a:pt x="0" y="425195"/>
                </a:moveTo>
                <a:lnTo>
                  <a:pt x="0" y="0"/>
                </a:lnTo>
              </a:path>
            </a:pathLst>
          </a:custGeom>
          <a:ln w="13716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37759" y="2679192"/>
            <a:ext cx="2889504" cy="0"/>
          </a:xfrm>
          <a:custGeom>
            <a:avLst/>
            <a:gdLst/>
            <a:ahLst/>
            <a:cxnLst/>
            <a:rect l="l" t="t" r="r" b="b"/>
            <a:pathLst>
              <a:path w="2889504">
                <a:moveTo>
                  <a:pt x="0" y="0"/>
                </a:moveTo>
                <a:lnTo>
                  <a:pt x="2889504" y="0"/>
                </a:lnTo>
              </a:path>
            </a:pathLst>
          </a:custGeom>
          <a:ln w="27432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93976" y="3104388"/>
            <a:ext cx="2176272" cy="0"/>
          </a:xfrm>
          <a:custGeom>
            <a:avLst/>
            <a:gdLst/>
            <a:ahLst/>
            <a:cxnLst/>
            <a:rect l="l" t="t" r="r" b="b"/>
            <a:pathLst>
              <a:path w="2176272">
                <a:moveTo>
                  <a:pt x="0" y="0"/>
                </a:moveTo>
                <a:lnTo>
                  <a:pt x="2176272" y="0"/>
                </a:lnTo>
              </a:path>
            </a:pathLst>
          </a:custGeom>
          <a:ln w="9144">
            <a:solidFill>
              <a:srgbClr val="3434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45735" y="2633472"/>
            <a:ext cx="0" cy="2404872"/>
          </a:xfrm>
          <a:custGeom>
            <a:avLst/>
            <a:gdLst/>
            <a:ahLst/>
            <a:cxnLst/>
            <a:rect l="l" t="t" r="r" b="b"/>
            <a:pathLst>
              <a:path h="2404872">
                <a:moveTo>
                  <a:pt x="0" y="2404872"/>
                </a:moveTo>
                <a:lnTo>
                  <a:pt x="0" y="0"/>
                </a:lnTo>
              </a:path>
            </a:pathLst>
          </a:custGeom>
          <a:ln w="9144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22976" y="3104388"/>
            <a:ext cx="2304288" cy="0"/>
          </a:xfrm>
          <a:custGeom>
            <a:avLst/>
            <a:gdLst/>
            <a:ahLst/>
            <a:cxnLst/>
            <a:rect l="l" t="t" r="r" b="b"/>
            <a:pathLst>
              <a:path w="2304288">
                <a:moveTo>
                  <a:pt x="0" y="0"/>
                </a:moveTo>
                <a:lnTo>
                  <a:pt x="2304288" y="0"/>
                </a:lnTo>
              </a:path>
            </a:pathLst>
          </a:custGeom>
          <a:ln w="27432">
            <a:solidFill>
              <a:srgbClr val="5454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26463" y="3691890"/>
            <a:ext cx="3086100" cy="0"/>
          </a:xfrm>
          <a:custGeom>
            <a:avLst/>
            <a:gdLst/>
            <a:ahLst/>
            <a:cxnLst/>
            <a:rect l="l" t="t" r="r" b="b"/>
            <a:pathLst>
              <a:path w="3086100">
                <a:moveTo>
                  <a:pt x="0" y="0"/>
                </a:moveTo>
                <a:lnTo>
                  <a:pt x="3086100" y="0"/>
                </a:lnTo>
              </a:path>
            </a:pathLst>
          </a:custGeom>
          <a:ln w="22860">
            <a:solidFill>
              <a:srgbClr val="38383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19471" y="3691890"/>
            <a:ext cx="2907792" cy="0"/>
          </a:xfrm>
          <a:custGeom>
            <a:avLst/>
            <a:gdLst/>
            <a:ahLst/>
            <a:cxnLst/>
            <a:rect l="l" t="t" r="r" b="b"/>
            <a:pathLst>
              <a:path w="2907792">
                <a:moveTo>
                  <a:pt x="0" y="0"/>
                </a:moveTo>
                <a:lnTo>
                  <a:pt x="2907792" y="0"/>
                </a:lnTo>
              </a:path>
            </a:pathLst>
          </a:custGeom>
          <a:ln w="22860">
            <a:solidFill>
              <a:srgbClr val="38383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73836" y="4572000"/>
            <a:ext cx="7269480" cy="0"/>
          </a:xfrm>
          <a:custGeom>
            <a:avLst/>
            <a:gdLst/>
            <a:ahLst/>
            <a:cxnLst/>
            <a:rect l="l" t="t" r="r" b="b"/>
            <a:pathLst>
              <a:path w="7269480">
                <a:moveTo>
                  <a:pt x="0" y="0"/>
                </a:moveTo>
                <a:lnTo>
                  <a:pt x="7269480" y="0"/>
                </a:lnTo>
              </a:path>
            </a:pathLst>
          </a:custGeom>
          <a:ln w="27432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93976" y="4123944"/>
            <a:ext cx="2176272" cy="0"/>
          </a:xfrm>
          <a:custGeom>
            <a:avLst/>
            <a:gdLst/>
            <a:ahLst/>
            <a:cxnLst/>
            <a:rect l="l" t="t" r="r" b="b"/>
            <a:pathLst>
              <a:path w="2176272">
                <a:moveTo>
                  <a:pt x="0" y="0"/>
                </a:moveTo>
                <a:lnTo>
                  <a:pt x="2176272" y="0"/>
                </a:lnTo>
              </a:path>
            </a:pathLst>
          </a:custGeom>
          <a:ln w="27432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4628" y="4123944"/>
            <a:ext cx="2802636" cy="0"/>
          </a:xfrm>
          <a:custGeom>
            <a:avLst/>
            <a:gdLst/>
            <a:ahLst/>
            <a:cxnLst/>
            <a:rect l="l" t="t" r="r" b="b"/>
            <a:pathLst>
              <a:path w="2802636">
                <a:moveTo>
                  <a:pt x="0" y="0"/>
                </a:moveTo>
                <a:lnTo>
                  <a:pt x="2802636" y="0"/>
                </a:lnTo>
              </a:path>
            </a:pathLst>
          </a:custGeom>
          <a:ln w="27432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08175" y="5285232"/>
            <a:ext cx="3095244" cy="0"/>
          </a:xfrm>
          <a:custGeom>
            <a:avLst/>
            <a:gdLst/>
            <a:ahLst/>
            <a:cxnLst/>
            <a:rect l="l" t="t" r="r" b="b"/>
            <a:pathLst>
              <a:path w="3095244">
                <a:moveTo>
                  <a:pt x="0" y="0"/>
                </a:moveTo>
                <a:lnTo>
                  <a:pt x="3095244" y="0"/>
                </a:lnTo>
              </a:path>
            </a:pathLst>
          </a:custGeom>
          <a:ln w="27432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17903" y="4860035"/>
            <a:ext cx="2898648" cy="0"/>
          </a:xfrm>
          <a:custGeom>
            <a:avLst/>
            <a:gdLst/>
            <a:ahLst/>
            <a:cxnLst/>
            <a:rect l="l" t="t" r="r" b="b"/>
            <a:pathLst>
              <a:path w="2898648">
                <a:moveTo>
                  <a:pt x="0" y="0"/>
                </a:moveTo>
                <a:lnTo>
                  <a:pt x="2898648" y="0"/>
                </a:lnTo>
              </a:path>
            </a:pathLst>
          </a:custGeom>
          <a:ln w="27432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910328" y="4869179"/>
            <a:ext cx="2916936" cy="0"/>
          </a:xfrm>
          <a:custGeom>
            <a:avLst/>
            <a:gdLst/>
            <a:ahLst/>
            <a:cxnLst/>
            <a:rect l="l" t="t" r="r" b="b"/>
            <a:pathLst>
              <a:path w="2916936">
                <a:moveTo>
                  <a:pt x="0" y="0"/>
                </a:moveTo>
                <a:lnTo>
                  <a:pt x="2916936" y="0"/>
                </a:lnTo>
              </a:path>
            </a:pathLst>
          </a:custGeom>
          <a:ln w="27432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32020" y="4855464"/>
            <a:ext cx="0" cy="434339"/>
          </a:xfrm>
          <a:custGeom>
            <a:avLst/>
            <a:gdLst/>
            <a:ahLst/>
            <a:cxnLst/>
            <a:rect l="l" t="t" r="r" b="b"/>
            <a:pathLst>
              <a:path h="434339">
                <a:moveTo>
                  <a:pt x="0" y="434339"/>
                </a:moveTo>
                <a:lnTo>
                  <a:pt x="0" y="0"/>
                </a:lnTo>
              </a:path>
            </a:pathLst>
          </a:custGeom>
          <a:ln w="4572">
            <a:solidFill>
              <a:srgbClr val="97979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924044" y="4860035"/>
            <a:ext cx="0" cy="448055"/>
          </a:xfrm>
          <a:custGeom>
            <a:avLst/>
            <a:gdLst/>
            <a:ahLst/>
            <a:cxnLst/>
            <a:rect l="l" t="t" r="r" b="b"/>
            <a:pathLst>
              <a:path h="448055">
                <a:moveTo>
                  <a:pt x="0" y="448055"/>
                </a:moveTo>
                <a:lnTo>
                  <a:pt x="0" y="0"/>
                </a:lnTo>
              </a:path>
            </a:pathLst>
          </a:custGeom>
          <a:ln w="27432">
            <a:solidFill>
              <a:srgbClr val="44444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910328" y="5305805"/>
            <a:ext cx="2930652" cy="0"/>
          </a:xfrm>
          <a:custGeom>
            <a:avLst/>
            <a:gdLst/>
            <a:ahLst/>
            <a:cxnLst/>
            <a:rect l="l" t="t" r="r" b="b"/>
            <a:pathLst>
              <a:path w="2930652">
                <a:moveTo>
                  <a:pt x="0" y="0"/>
                </a:moveTo>
                <a:lnTo>
                  <a:pt x="2930652" y="0"/>
                </a:lnTo>
              </a:path>
            </a:pathLst>
          </a:custGeom>
          <a:ln w="32004">
            <a:solidFill>
              <a:srgbClr val="4844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824978" y="4855464"/>
            <a:ext cx="0" cy="466344"/>
          </a:xfrm>
          <a:custGeom>
            <a:avLst/>
            <a:gdLst/>
            <a:ahLst/>
            <a:cxnLst/>
            <a:rect l="l" t="t" r="r" b="b"/>
            <a:pathLst>
              <a:path h="466344">
                <a:moveTo>
                  <a:pt x="0" y="466344"/>
                </a:moveTo>
                <a:lnTo>
                  <a:pt x="0" y="0"/>
                </a:lnTo>
              </a:path>
            </a:pathLst>
          </a:custGeom>
          <a:ln w="22860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70763" y="122059"/>
            <a:ext cx="8275955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8890">
              <a:lnSpc>
                <a:spcPct val="102899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75" dirty="0" smtClean="0">
                <a:solidFill>
                  <a:srgbClr val="010101"/>
                </a:solidFill>
                <a:latin typeface="Arial"/>
                <a:cs typeface="Arial"/>
              </a:rPr>
              <a:t>5-1 </a:t>
            </a:r>
            <a:r>
              <a:rPr sz="1750" b="1" spc="-2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Addition-with-carry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4" dirty="0" smtClean="0">
                <a:solidFill>
                  <a:srgbClr val="010101"/>
                </a:solidFill>
                <a:latin typeface="Arial"/>
                <a:cs typeface="Arial"/>
              </a:rPr>
              <a:t>showing </a:t>
            </a:r>
            <a:r>
              <a:rPr sz="1750" b="1" spc="-2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how</a:t>
            </a:r>
            <a:r>
              <a:rPr sz="1750" b="1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carry</a:t>
            </a:r>
            <a:r>
              <a:rPr sz="1750" b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flag</a:t>
            </a:r>
            <a:r>
              <a:rPr sz="1750" b="1" spc="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5" dirty="0" smtClean="0">
                <a:solidFill>
                  <a:srgbClr val="010101"/>
                </a:solidFill>
                <a:latin typeface="Arial"/>
                <a:cs typeface="Arial"/>
              </a:rPr>
              <a:t>(C)</a:t>
            </a:r>
            <a:r>
              <a:rPr sz="1750" b="1" spc="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0" dirty="0" smtClean="0">
                <a:solidFill>
                  <a:srgbClr val="010101"/>
                </a:solidFill>
                <a:latin typeface="Arial"/>
                <a:cs typeface="Arial"/>
              </a:rPr>
              <a:t>links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25" dirty="0" smtClean="0">
                <a:solidFill>
                  <a:srgbClr val="010101"/>
                </a:solidFill>
                <a:latin typeface="Arial"/>
                <a:cs typeface="Arial"/>
              </a:rPr>
              <a:t>two </a:t>
            </a:r>
            <a:r>
              <a:rPr sz="1750" b="1" spc="-20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16-bit</a:t>
            </a:r>
            <a:r>
              <a:rPr sz="1750" b="1" spc="-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additions </a:t>
            </a:r>
            <a:r>
              <a:rPr sz="1750" b="1" spc="-1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into</a:t>
            </a:r>
            <a:r>
              <a:rPr sz="1750" b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one</a:t>
            </a:r>
            <a:r>
              <a:rPr sz="1750" b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32-bit</a:t>
            </a:r>
            <a:r>
              <a:rPr sz="1750" b="1" spc="1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0" dirty="0" smtClean="0">
                <a:solidFill>
                  <a:srgbClr val="010101"/>
                </a:solidFill>
                <a:latin typeface="Arial"/>
                <a:cs typeface="Arial"/>
              </a:rPr>
              <a:t>addition.</a:t>
            </a:r>
            <a:endParaRPr sz="17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14164" y="1515109"/>
            <a:ext cx="288925" cy="2787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b="1" spc="-140" dirty="0" smtClean="0">
                <a:solidFill>
                  <a:srgbClr val="363436"/>
                </a:solidFill>
                <a:latin typeface="Times New Roman"/>
                <a:cs typeface="Times New Roman"/>
              </a:rPr>
              <a:t>CF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24560" y="3568700"/>
            <a:ext cx="591820" cy="680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50" spc="95" dirty="0" smtClean="0">
                <a:solidFill>
                  <a:srgbClr val="262424"/>
                </a:solidFill>
                <a:latin typeface="Arial"/>
                <a:cs typeface="Arial"/>
              </a:rPr>
              <a:t>+</a:t>
            </a:r>
            <a:r>
              <a:rPr sz="4250" spc="65" dirty="0" smtClean="0">
                <a:solidFill>
                  <a:srgbClr val="262424"/>
                </a:solidFill>
                <a:latin typeface="Arial"/>
                <a:cs typeface="Arial"/>
              </a:rPr>
              <a:t> </a:t>
            </a:r>
            <a:r>
              <a:rPr sz="6450" spc="-900" baseline="-1937" dirty="0" smtClean="0">
                <a:solidFill>
                  <a:srgbClr val="363436"/>
                </a:solidFill>
                <a:latin typeface="Arial"/>
                <a:cs typeface="Arial"/>
              </a:rPr>
              <a:t>I</a:t>
            </a:r>
            <a:endParaRPr sz="6450" baseline="-1937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57547" y="1974850"/>
            <a:ext cx="281305" cy="111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50" spc="450" dirty="0" smtClean="0">
                <a:solidFill>
                  <a:srgbClr val="464646"/>
                </a:solidFill>
                <a:latin typeface="Arial"/>
                <a:cs typeface="Arial"/>
              </a:rPr>
              <a:t>r--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67076" y="2344420"/>
            <a:ext cx="569595" cy="271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b="1" spc="-110" dirty="0" smtClean="0">
                <a:solidFill>
                  <a:srgbClr val="363436"/>
                </a:solidFill>
                <a:latin typeface="Times New Roman"/>
                <a:cs typeface="Times New Roman"/>
              </a:rPr>
              <a:t>(ADC)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113779" y="2348991"/>
            <a:ext cx="564515" cy="271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b="1" spc="-65" dirty="0" smtClean="0">
                <a:solidFill>
                  <a:srgbClr val="464646"/>
                </a:solidFill>
                <a:latin typeface="Times New Roman"/>
                <a:cs typeface="Times New Roman"/>
              </a:rPr>
              <a:t>(</a:t>
            </a:r>
            <a:r>
              <a:rPr sz="1700" b="1" spc="-130" dirty="0" smtClean="0">
                <a:solidFill>
                  <a:srgbClr val="262424"/>
                </a:solidFill>
                <a:latin typeface="Times New Roman"/>
                <a:cs typeface="Times New Roman"/>
              </a:rPr>
              <a:t>ADD)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22908" y="2561844"/>
            <a:ext cx="102235" cy="647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-575" dirty="0" smtClean="0">
                <a:solidFill>
                  <a:srgbClr val="262424"/>
                </a:solidFill>
                <a:latin typeface="Arial"/>
                <a:cs typeface="Arial"/>
              </a:rPr>
              <a:t>I</a:t>
            </a:r>
            <a:endParaRPr sz="4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76804" y="2725928"/>
            <a:ext cx="269240" cy="318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00" b="1" spc="-185" dirty="0" smtClean="0">
                <a:solidFill>
                  <a:srgbClr val="363436"/>
                </a:solidFill>
                <a:latin typeface="Courier New"/>
                <a:cs typeface="Courier New"/>
              </a:rPr>
              <a:t>BX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86147" y="2561844"/>
            <a:ext cx="541655" cy="647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451484" algn="l"/>
              </a:tabLst>
            </a:pPr>
            <a:r>
              <a:rPr sz="4200" spc="-470" dirty="0" smtClean="0">
                <a:solidFill>
                  <a:srgbClr val="363436"/>
                </a:solidFill>
                <a:latin typeface="Arial"/>
                <a:cs typeface="Arial"/>
              </a:rPr>
              <a:t>I	</a:t>
            </a:r>
            <a:r>
              <a:rPr sz="4200" spc="-575" dirty="0" smtClean="0">
                <a:solidFill>
                  <a:srgbClr val="262424"/>
                </a:solidFill>
                <a:latin typeface="Arial"/>
                <a:cs typeface="Arial"/>
              </a:rPr>
              <a:t>I</a:t>
            </a:r>
            <a:endParaRPr sz="4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05803" y="2787903"/>
            <a:ext cx="281305" cy="271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b="1" spc="-225" dirty="0" smtClean="0">
                <a:solidFill>
                  <a:srgbClr val="363436"/>
                </a:solidFill>
                <a:latin typeface="Times New Roman"/>
                <a:cs typeface="Times New Roman"/>
              </a:rPr>
              <a:t>AX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823707" y="2557271"/>
            <a:ext cx="128905" cy="647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-365" dirty="0" smtClean="0">
                <a:solidFill>
                  <a:srgbClr val="363436"/>
                </a:solidFill>
                <a:latin typeface="Arial"/>
                <a:cs typeface="Arial"/>
              </a:rPr>
              <a:t>I</a:t>
            </a:r>
            <a:endParaRPr sz="4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805419" y="3586988"/>
            <a:ext cx="102870" cy="662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300" spc="-600" dirty="0" smtClean="0">
                <a:solidFill>
                  <a:srgbClr val="363436"/>
                </a:solidFill>
                <a:latin typeface="Arial"/>
                <a:cs typeface="Arial"/>
              </a:rPr>
              <a:t>I</a:t>
            </a:r>
            <a:endParaRPr sz="43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858516" y="3710178"/>
            <a:ext cx="285750" cy="3530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50" b="1" spc="-305" dirty="0" smtClean="0">
                <a:solidFill>
                  <a:srgbClr val="363436"/>
                </a:solidFill>
                <a:latin typeface="Arial"/>
                <a:cs typeface="Arial"/>
              </a:rPr>
              <a:t>ox</a:t>
            </a:r>
            <a:endParaRPr sz="22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67859" y="3586988"/>
            <a:ext cx="555625" cy="662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451484" algn="l"/>
              </a:tabLst>
            </a:pPr>
            <a:r>
              <a:rPr sz="4300" spc="-490" dirty="0" smtClean="0">
                <a:solidFill>
                  <a:srgbClr val="262424"/>
                </a:solidFill>
                <a:latin typeface="Arial"/>
                <a:cs typeface="Arial"/>
              </a:rPr>
              <a:t>I	</a:t>
            </a:r>
            <a:r>
              <a:rPr sz="4300" spc="-490" dirty="0" smtClean="0">
                <a:solidFill>
                  <a:srgbClr val="363436"/>
                </a:solidFill>
                <a:latin typeface="Arial"/>
                <a:cs typeface="Arial"/>
              </a:rPr>
              <a:t>I</a:t>
            </a:r>
            <a:endParaRPr sz="43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287515" y="3759454"/>
            <a:ext cx="296545" cy="3378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150" spc="-70" dirty="0" smtClean="0">
                <a:solidFill>
                  <a:srgbClr val="363436"/>
                </a:solidFill>
                <a:latin typeface="Arial"/>
                <a:cs typeface="Arial"/>
              </a:rPr>
              <a:t>ex</a:t>
            </a:r>
            <a:endParaRPr sz="21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86332" y="4676647"/>
            <a:ext cx="128905" cy="753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900" spc="-560" dirty="0" smtClean="0">
                <a:solidFill>
                  <a:srgbClr val="363436"/>
                </a:solidFill>
                <a:latin typeface="Arial"/>
                <a:cs typeface="Arial"/>
              </a:rPr>
              <a:t>I</a:t>
            </a:r>
            <a:endParaRPr sz="49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454144" y="4752847"/>
            <a:ext cx="116205" cy="662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300" spc="-490" dirty="0" smtClean="0">
                <a:solidFill>
                  <a:srgbClr val="363436"/>
                </a:solidFill>
                <a:latin typeface="Arial"/>
                <a:cs typeface="Arial"/>
              </a:rPr>
              <a:t>I</a:t>
            </a:r>
            <a:endParaRPr sz="43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895092" y="4915916"/>
            <a:ext cx="269240" cy="318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00" b="1" spc="-185" dirty="0" smtClean="0">
                <a:solidFill>
                  <a:srgbClr val="363436"/>
                </a:solidFill>
                <a:latin typeface="Courier New"/>
                <a:cs typeface="Courier New"/>
              </a:rPr>
              <a:t>BX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737608" y="4995417"/>
            <a:ext cx="184785" cy="156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50" spc="375" dirty="0" smtClean="0">
                <a:solidFill>
                  <a:srgbClr val="464646"/>
                </a:solidFill>
                <a:latin typeface="Arial"/>
                <a:cs typeface="Arial"/>
              </a:rPr>
              <a:t>'-</a:t>
            </a:r>
            <a:endParaRPr sz="9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324091" y="4977892"/>
            <a:ext cx="281305" cy="271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b="1" spc="-225" dirty="0" smtClean="0">
                <a:solidFill>
                  <a:srgbClr val="363436"/>
                </a:solidFill>
                <a:latin typeface="Times New Roman"/>
                <a:cs typeface="Times New Roman"/>
              </a:rPr>
              <a:t>AX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00437" y="6453178"/>
            <a:ext cx="23533" cy="160532"/>
          </a:xfrm>
          <a:custGeom>
            <a:avLst/>
            <a:gdLst/>
            <a:ahLst/>
            <a:cxnLst/>
            <a:rect l="l" t="t" r="r" b="b"/>
            <a:pathLst>
              <a:path w="23533" h="160532">
                <a:moveTo>
                  <a:pt x="0" y="0"/>
                </a:moveTo>
                <a:lnTo>
                  <a:pt x="23533" y="0"/>
                </a:lnTo>
                <a:lnTo>
                  <a:pt x="23533" y="160532"/>
                </a:lnTo>
                <a:lnTo>
                  <a:pt x="0" y="160532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09728" y="6453885"/>
            <a:ext cx="657860" cy="404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950" dirty="0" smtClean="0">
                <a:solidFill>
                  <a:srgbClr val="D1D1D1"/>
                </a:solidFill>
                <a:latin typeface="Arial"/>
                <a:cs typeface="Arial"/>
              </a:rPr>
              <a:t>PEARSON</a:t>
            </a:r>
            <a:endParaRPr sz="95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124460" y="6103365"/>
            <a:ext cx="4412615" cy="729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27363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27363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262424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P</a:t>
            </a:r>
            <a:r>
              <a:rPr sz="800" i="1" spc="15" dirty="0" smtClean="0">
                <a:solidFill>
                  <a:srgbClr val="262424"/>
                </a:solidFill>
                <a:latin typeface="Arial"/>
                <a:cs typeface="Arial"/>
              </a:rPr>
              <a:t>r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ocessor,</a:t>
            </a:r>
            <a:r>
              <a:rPr sz="800" i="1" spc="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63436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63436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63436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63436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46836" y="6550383"/>
            <a:ext cx="2972435" cy="286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5900"/>
              </a:lnSpc>
            </a:pP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63436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63436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63436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63436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65124" y="6299200"/>
            <a:ext cx="399478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-6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55" dirty="0" smtClean="0">
                <a:solidFill>
                  <a:srgbClr val="262424"/>
                </a:solidFill>
                <a:latin typeface="Arial"/>
                <a:cs typeface="Arial"/>
              </a:rPr>
              <a:t>h</a:t>
            </a:r>
            <a:r>
              <a:rPr sz="800" i="1" spc="125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-8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63436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63436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63436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63436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262424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um,</a:t>
            </a:r>
            <a:endParaRPr sz="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920"/>
              </a:lnSpc>
            </a:pPr>
            <a:r>
              <a:rPr sz="4200" b="1" spc="-125" dirty="0" smtClean="0">
                <a:latin typeface="Arial"/>
                <a:cs typeface="Arial"/>
              </a:rPr>
              <a:t>Exc</a:t>
            </a:r>
            <a:r>
              <a:rPr sz="4200" b="1" spc="-150" dirty="0" smtClean="0">
                <a:latin typeface="Arial"/>
                <a:cs typeface="Arial"/>
              </a:rPr>
              <a:t>h</a:t>
            </a:r>
            <a:r>
              <a:rPr sz="4200" b="1" spc="-125" dirty="0" smtClean="0">
                <a:latin typeface="Arial"/>
                <a:cs typeface="Arial"/>
              </a:rPr>
              <a:t>an</a:t>
            </a:r>
            <a:r>
              <a:rPr sz="4200" b="1" spc="-150" dirty="0" smtClean="0">
                <a:latin typeface="Arial"/>
                <a:cs typeface="Arial"/>
              </a:rPr>
              <a:t>g</a:t>
            </a:r>
            <a:r>
              <a:rPr sz="4200" b="1" spc="-120" dirty="0" smtClean="0">
                <a:latin typeface="Arial"/>
                <a:cs typeface="Arial"/>
              </a:rPr>
              <a:t>e</a:t>
            </a:r>
            <a:r>
              <a:rPr sz="4200" b="1" spc="-40" dirty="0" smtClean="0">
                <a:latin typeface="Arial"/>
                <a:cs typeface="Arial"/>
              </a:rPr>
              <a:t> </a:t>
            </a:r>
            <a:r>
              <a:rPr sz="4200" b="1" spc="-125" dirty="0" smtClean="0">
                <a:latin typeface="Arial"/>
                <a:cs typeface="Arial"/>
              </a:rPr>
              <a:t>and</a:t>
            </a:r>
            <a:r>
              <a:rPr sz="4200" b="1" spc="-215" dirty="0" smtClean="0">
                <a:latin typeface="Arial"/>
                <a:cs typeface="Arial"/>
              </a:rPr>
              <a:t> </a:t>
            </a: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145" dirty="0" smtClean="0">
                <a:latin typeface="Arial"/>
                <a:cs typeface="Arial"/>
              </a:rPr>
              <a:t>d</a:t>
            </a:r>
            <a:r>
              <a:rPr sz="4200" b="1" spc="-130" dirty="0" smtClean="0">
                <a:latin typeface="Arial"/>
                <a:cs typeface="Arial"/>
              </a:rPr>
              <a:t>d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95" dirty="0" smtClean="0">
                <a:latin typeface="Arial"/>
                <a:cs typeface="Arial"/>
              </a:rPr>
              <a:t>for</a:t>
            </a:r>
            <a:r>
              <a:rPr sz="4200" b="1" spc="-50" dirty="0" smtClean="0">
                <a:latin typeface="Arial"/>
                <a:cs typeface="Arial"/>
              </a:rPr>
              <a:t> </a:t>
            </a:r>
            <a:r>
              <a:rPr sz="4200" b="1" spc="-105" dirty="0" smtClean="0">
                <a:latin typeface="Arial"/>
                <a:cs typeface="Arial"/>
              </a:rPr>
              <a:t>the</a:t>
            </a:r>
            <a:r>
              <a:rPr sz="4200" b="1" spc="-50" dirty="0" smtClean="0">
                <a:latin typeface="Arial"/>
                <a:cs typeface="Arial"/>
              </a:rPr>
              <a:t> </a:t>
            </a:r>
            <a:r>
              <a:rPr sz="4200" b="1" spc="-125" dirty="0" smtClean="0">
                <a:latin typeface="Arial"/>
                <a:cs typeface="Arial"/>
              </a:rPr>
              <a:t>80486</a:t>
            </a:r>
            <a:r>
              <a:rPr sz="4200" b="1" spc="-120" dirty="0" smtClean="0">
                <a:latin typeface="Arial"/>
                <a:cs typeface="Arial"/>
              </a:rPr>
              <a:t>–</a:t>
            </a:r>
            <a:endParaRPr sz="4200">
              <a:latin typeface="Arial"/>
              <a:cs typeface="Arial"/>
            </a:endParaRPr>
          </a:p>
          <a:p>
            <a:pPr marL="118745">
              <a:lnSpc>
                <a:spcPts val="4880"/>
              </a:lnSpc>
            </a:pPr>
            <a:r>
              <a:rPr sz="4200" b="1" spc="-125" dirty="0" smtClean="0">
                <a:latin typeface="Arial"/>
                <a:cs typeface="Arial"/>
              </a:rPr>
              <a:t>Core</a:t>
            </a:r>
            <a:r>
              <a:rPr sz="4200" b="1" spc="-120" dirty="0" smtClean="0">
                <a:latin typeface="Arial"/>
                <a:cs typeface="Arial"/>
              </a:rPr>
              <a:t>2</a:t>
            </a:r>
            <a:r>
              <a:rPr sz="4200" b="1" spc="-30" dirty="0" smtClean="0">
                <a:latin typeface="Arial"/>
                <a:cs typeface="Arial"/>
              </a:rPr>
              <a:t> </a:t>
            </a:r>
            <a:r>
              <a:rPr sz="4200" b="1" spc="-120" dirty="0" smtClean="0">
                <a:latin typeface="Arial"/>
                <a:cs typeface="Arial"/>
              </a:rPr>
              <a:t>Process</a:t>
            </a:r>
            <a:r>
              <a:rPr sz="4200" b="1" spc="-150" dirty="0" smtClean="0">
                <a:latin typeface="Arial"/>
                <a:cs typeface="Arial"/>
              </a:rPr>
              <a:t>o</a:t>
            </a:r>
            <a:r>
              <a:rPr sz="4200" b="1" spc="-100" dirty="0" smtClean="0">
                <a:latin typeface="Arial"/>
                <a:cs typeface="Arial"/>
              </a:rPr>
              <a:t>rs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632965"/>
            <a:ext cx="8604885" cy="45453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Excha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(XADD)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80486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co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-5" dirty="0" smtClean="0">
                <a:latin typeface="Arial"/>
                <a:cs typeface="Arial"/>
              </a:rPr>
              <a:t>2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102743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XADD 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source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stin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st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sum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stin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 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12700" indent="-28702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af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k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e,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nal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va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of</a:t>
            </a:r>
            <a:r>
              <a:rPr sz="2800" spc="-15" dirty="0" smtClean="0">
                <a:latin typeface="Arial"/>
                <a:cs typeface="Arial"/>
              </a:rPr>
              <a:t> 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 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so</a:t>
            </a:r>
            <a:r>
              <a:rPr sz="2800" spc="-10" dirty="0" smtClean="0">
                <a:latin typeface="Arial"/>
                <a:cs typeface="Arial"/>
              </a:rPr>
              <a:t>urc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nd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One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w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source.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45" dirty="0" smtClean="0">
                <a:latin typeface="Arial"/>
                <a:cs typeface="Arial"/>
              </a:rPr>
              <a:t>b</a:t>
            </a:r>
            <a:r>
              <a:rPr sz="4000" b="1" spc="-20" dirty="0" smtClean="0">
                <a:latin typeface="Arial"/>
                <a:cs typeface="Arial"/>
              </a:rPr>
              <a:t>traction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737600" cy="48641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Ma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orms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subtr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(SUB) 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 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5530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5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16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or </a:t>
            </a:r>
            <a:r>
              <a:rPr sz="2800" spc="-15" dirty="0" smtClean="0">
                <a:latin typeface="Arial"/>
                <a:cs typeface="Arial"/>
              </a:rPr>
              <a:t>32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data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pe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0" dirty="0" smtClean="0">
                <a:latin typeface="Arial"/>
                <a:cs typeface="Arial"/>
              </a:rPr>
              <a:t>ial </a:t>
            </a:r>
            <a:r>
              <a:rPr sz="2800" spc="-15" dirty="0" smtClean="0">
                <a:latin typeface="Arial"/>
                <a:cs typeface="Arial"/>
              </a:rPr>
              <a:t>fo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sub</a:t>
            </a:r>
            <a:r>
              <a:rPr sz="2800" spc="-10" dirty="0" smtClean="0">
                <a:latin typeface="Arial"/>
                <a:cs typeface="Arial"/>
              </a:rPr>
              <a:t>tr</a:t>
            </a:r>
            <a:r>
              <a:rPr sz="2800" spc="-15" dirty="0" smtClean="0">
                <a:latin typeface="Arial"/>
                <a:cs typeface="Arial"/>
              </a:rPr>
              <a:t>act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(dec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-35" dirty="0" smtClean="0">
                <a:latin typeface="Arial"/>
                <a:cs typeface="Arial"/>
              </a:rPr>
              <a:t>C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subt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ts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1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fro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reg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15" dirty="0" smtClean="0">
                <a:latin typeface="Arial"/>
                <a:cs typeface="Arial"/>
              </a:rPr>
              <a:t>ter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mem</a:t>
            </a:r>
            <a:r>
              <a:rPr sz="2800" spc="-15" dirty="0" smtClean="0">
                <a:latin typeface="Arial"/>
                <a:cs typeface="Arial"/>
              </a:rPr>
              <a:t>ory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oca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Num</a:t>
            </a:r>
            <a:r>
              <a:rPr sz="3200" spc="-2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ts 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must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occasion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lly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racte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subtra</a:t>
            </a:r>
            <a:r>
              <a:rPr sz="2800" b="1" spc="-20" dirty="0" smtClean="0">
                <a:latin typeface="Arial"/>
                <a:cs typeface="Arial"/>
              </a:rPr>
              <a:t>c</a:t>
            </a:r>
            <a:r>
              <a:rPr sz="2800" b="1" spc="5" dirty="0" smtClean="0">
                <a:latin typeface="Arial"/>
                <a:cs typeface="Arial"/>
              </a:rPr>
              <a:t>t</a:t>
            </a:r>
            <a:r>
              <a:rPr sz="2800" b="1" spc="-5" dirty="0" smtClean="0">
                <a:latin typeface="Arial"/>
                <a:cs typeface="Arial"/>
              </a:rPr>
              <a:t>-</a:t>
            </a:r>
            <a:r>
              <a:rPr sz="2800" b="1" spc="-15" dirty="0" smtClean="0">
                <a:latin typeface="Arial"/>
                <a:cs typeface="Arial"/>
              </a:rPr>
              <a:t>with</a:t>
            </a:r>
            <a:r>
              <a:rPr sz="2800" b="1" spc="-5" dirty="0" smtClean="0">
                <a:latin typeface="Arial"/>
                <a:cs typeface="Arial"/>
              </a:rPr>
              <a:t>-</a:t>
            </a:r>
            <a:r>
              <a:rPr sz="2800" b="1" spc="-20" dirty="0" smtClean="0">
                <a:latin typeface="Arial"/>
                <a:cs typeface="Arial"/>
              </a:rPr>
              <a:t>b</a:t>
            </a:r>
            <a:r>
              <a:rPr sz="2800" b="1" spc="-30" dirty="0" smtClean="0">
                <a:latin typeface="Arial"/>
                <a:cs typeface="Arial"/>
              </a:rPr>
              <a:t>o</a:t>
            </a:r>
            <a:r>
              <a:rPr sz="2800" b="1" spc="-15" dirty="0" smtClean="0">
                <a:latin typeface="Arial"/>
                <a:cs typeface="Arial"/>
              </a:rPr>
              <a:t>r</a:t>
            </a:r>
            <a:r>
              <a:rPr sz="2800" b="1" spc="-10" dirty="0" smtClean="0">
                <a:latin typeface="Arial"/>
                <a:cs typeface="Arial"/>
              </a:rPr>
              <a:t>r</a:t>
            </a:r>
            <a:r>
              <a:rPr sz="2800" b="1" spc="-20" dirty="0" smtClean="0">
                <a:latin typeface="Arial"/>
                <a:cs typeface="Arial"/>
              </a:rPr>
              <a:t>ow</a:t>
            </a:r>
            <a:r>
              <a:rPr sz="2800" b="1" spc="35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ins</a:t>
            </a:r>
            <a:r>
              <a:rPr sz="2800" b="1" spc="-5" dirty="0" smtClean="0">
                <a:latin typeface="Arial"/>
                <a:cs typeface="Arial"/>
              </a:rPr>
              <a:t>t</a:t>
            </a:r>
            <a:r>
              <a:rPr sz="2800" b="1" spc="-15" dirty="0" smtClean="0">
                <a:latin typeface="Arial"/>
                <a:cs typeface="Arial"/>
              </a:rPr>
              <a:t>ruc</a:t>
            </a:r>
            <a:r>
              <a:rPr sz="2800" b="1" spc="-5" dirty="0" smtClean="0">
                <a:latin typeface="Arial"/>
                <a:cs typeface="Arial"/>
              </a:rPr>
              <a:t>t</a:t>
            </a:r>
            <a:r>
              <a:rPr sz="2800" b="1" spc="-15" dirty="0" smtClean="0">
                <a:latin typeface="Arial"/>
                <a:cs typeface="Arial"/>
              </a:rPr>
              <a:t>ion</a:t>
            </a:r>
            <a:r>
              <a:rPr sz="2800" b="1" spc="3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(SB</a:t>
            </a:r>
            <a:r>
              <a:rPr sz="2800" spc="-35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9"/>
              </a:lnSpc>
            </a:pPr>
            <a:r>
              <a:rPr sz="2800" spc="-20" dirty="0" smtClean="0">
                <a:latin typeface="Arial"/>
                <a:cs typeface="Arial"/>
              </a:rPr>
              <a:t>pe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fo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ms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typ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subt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35" dirty="0" smtClean="0">
                <a:latin typeface="Arial"/>
                <a:cs typeface="Arial"/>
              </a:rPr>
              <a:t>Re</a:t>
            </a:r>
            <a:r>
              <a:rPr sz="4200" b="1" spc="-150" dirty="0" smtClean="0">
                <a:latin typeface="Arial"/>
                <a:cs typeface="Arial"/>
              </a:rPr>
              <a:t>g</a:t>
            </a:r>
            <a:r>
              <a:rPr sz="4200" b="1" spc="-90" dirty="0" smtClean="0">
                <a:latin typeface="Arial"/>
                <a:cs typeface="Arial"/>
              </a:rPr>
              <a:t>ister</a:t>
            </a:r>
            <a:r>
              <a:rPr sz="4200" b="1" spc="-30" dirty="0" smtClean="0">
                <a:latin typeface="Arial"/>
                <a:cs typeface="Arial"/>
              </a:rPr>
              <a:t> </a:t>
            </a:r>
            <a:r>
              <a:rPr sz="4200" b="1" spc="-135" dirty="0" smtClean="0">
                <a:latin typeface="Arial"/>
                <a:cs typeface="Arial"/>
              </a:rPr>
              <a:t>Su</a:t>
            </a:r>
            <a:r>
              <a:rPr sz="4200" b="1" spc="-150" dirty="0" smtClean="0">
                <a:latin typeface="Arial"/>
                <a:cs typeface="Arial"/>
              </a:rPr>
              <a:t>b</a:t>
            </a:r>
            <a:r>
              <a:rPr sz="4200" b="1" spc="-100" dirty="0" smtClean="0">
                <a:latin typeface="Arial"/>
                <a:cs typeface="Arial"/>
              </a:rPr>
              <a:t>traction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531860" cy="5146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Aft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ch sub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racti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micropr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or</a:t>
            </a:r>
            <a:endParaRPr sz="3200">
              <a:latin typeface="Arial"/>
              <a:cs typeface="Arial"/>
            </a:endParaRPr>
          </a:p>
          <a:p>
            <a:pPr marR="534035" algn="ctr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the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9"/>
              </a:spcBef>
            </a:pPr>
            <a:endParaRPr sz="650"/>
          </a:p>
          <a:p>
            <a:pPr marL="330200" algn="ctr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fl</a:t>
            </a:r>
            <a:r>
              <a:rPr sz="2800" spc="-15" dirty="0" smtClean="0">
                <a:latin typeface="Arial"/>
                <a:cs typeface="Arial"/>
              </a:rPr>
              <a:t>ags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ch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ge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for </a:t>
            </a: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10" dirty="0" smtClean="0">
                <a:latin typeface="Arial"/>
                <a:cs typeface="Arial"/>
              </a:rPr>
              <a:t>st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ri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hm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tic/l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88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sz="4200" b="1" spc="-120" dirty="0" smtClean="0">
                <a:latin typeface="Arial"/>
                <a:cs typeface="Arial"/>
              </a:rPr>
              <a:t>Immediate</a:t>
            </a:r>
            <a:r>
              <a:rPr sz="4200" b="1" spc="-35" dirty="0" smtClean="0">
                <a:latin typeface="Arial"/>
                <a:cs typeface="Arial"/>
              </a:rPr>
              <a:t> </a:t>
            </a:r>
            <a:r>
              <a:rPr sz="4200" b="1" spc="-135" dirty="0" smtClean="0">
                <a:latin typeface="Arial"/>
                <a:cs typeface="Arial"/>
              </a:rPr>
              <a:t>Su</a:t>
            </a:r>
            <a:r>
              <a:rPr sz="4200" b="1" spc="-150" dirty="0" smtClean="0">
                <a:latin typeface="Arial"/>
                <a:cs typeface="Arial"/>
              </a:rPr>
              <a:t>b</a:t>
            </a:r>
            <a:r>
              <a:rPr sz="4200" b="1" spc="-100" dirty="0" smtClean="0">
                <a:latin typeface="Arial"/>
                <a:cs typeface="Arial"/>
              </a:rPr>
              <a:t>traction</a:t>
            </a:r>
            <a:endParaRPr sz="4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7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micropr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5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also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ows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mm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const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26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sz="4200" b="1" spc="-135" dirty="0" smtClean="0">
                <a:latin typeface="Arial"/>
                <a:cs typeface="Arial"/>
              </a:rPr>
              <a:t>Dec</a:t>
            </a:r>
            <a:r>
              <a:rPr sz="4200" b="1" spc="-120" dirty="0" smtClean="0">
                <a:latin typeface="Arial"/>
                <a:cs typeface="Arial"/>
              </a:rPr>
              <a:t>rement</a:t>
            </a:r>
            <a:r>
              <a:rPr sz="4200" b="1" spc="-20" dirty="0" smtClean="0">
                <a:latin typeface="Arial"/>
                <a:cs typeface="Arial"/>
              </a:rPr>
              <a:t> </a:t>
            </a:r>
            <a:r>
              <a:rPr sz="4200" b="1" spc="-135" dirty="0" smtClean="0">
                <a:latin typeface="Arial"/>
                <a:cs typeface="Arial"/>
              </a:rPr>
              <a:t>Su</a:t>
            </a:r>
            <a:r>
              <a:rPr sz="4200" b="1" spc="-150" dirty="0" smtClean="0">
                <a:latin typeface="Arial"/>
                <a:cs typeface="Arial"/>
              </a:rPr>
              <a:t>b</a:t>
            </a:r>
            <a:r>
              <a:rPr sz="4200" b="1" spc="-100" dirty="0" smtClean="0">
                <a:latin typeface="Arial"/>
                <a:cs typeface="Arial"/>
              </a:rPr>
              <a:t>traction</a:t>
            </a:r>
            <a:endParaRPr sz="4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8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Su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tracts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1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gist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r/m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</a:pPr>
            <a:r>
              <a:rPr sz="4200" b="1" spc="-135" dirty="0" smtClean="0">
                <a:latin typeface="Arial"/>
                <a:cs typeface="Arial"/>
              </a:rPr>
              <a:t>Su</a:t>
            </a:r>
            <a:r>
              <a:rPr sz="4200" b="1" spc="-150" dirty="0" smtClean="0">
                <a:latin typeface="Arial"/>
                <a:cs typeface="Arial"/>
              </a:rPr>
              <a:t>b</a:t>
            </a:r>
            <a:r>
              <a:rPr sz="4200" b="1" spc="-95" dirty="0" smtClean="0">
                <a:latin typeface="Arial"/>
                <a:cs typeface="Arial"/>
              </a:rPr>
              <a:t>tractio</a:t>
            </a:r>
            <a:r>
              <a:rPr sz="4200" b="1" spc="-140" dirty="0" smtClean="0">
                <a:latin typeface="Arial"/>
                <a:cs typeface="Arial"/>
              </a:rPr>
              <a:t>n</a:t>
            </a:r>
            <a:r>
              <a:rPr sz="4200" b="1" spc="-95" dirty="0" smtClean="0">
                <a:latin typeface="Arial"/>
                <a:cs typeface="Arial"/>
              </a:rPr>
              <a:t>-wit</a:t>
            </a:r>
            <a:r>
              <a:rPr sz="4200" b="1" spc="-135" dirty="0" smtClean="0">
                <a:latin typeface="Arial"/>
                <a:cs typeface="Arial"/>
              </a:rPr>
              <a:t>h</a:t>
            </a:r>
            <a:r>
              <a:rPr sz="4200" b="1" spc="-114" dirty="0" smtClean="0">
                <a:latin typeface="Arial"/>
                <a:cs typeface="Arial"/>
              </a:rPr>
              <a:t>-Borrow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714105" cy="46812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racti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-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-wit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ow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(SBB)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 f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exce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carry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 (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),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which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lds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orro</a:t>
            </a:r>
            <a:r>
              <a:rPr sz="3200" spc="-190" dirty="0" smtClean="0">
                <a:latin typeface="Arial"/>
                <a:cs typeface="Arial"/>
              </a:rPr>
              <a:t>w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also subtr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-6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nce.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9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27622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10" dirty="0" smtClean="0">
                <a:latin typeface="Arial"/>
                <a:cs typeface="Arial"/>
              </a:rPr>
              <a:t>st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5" dirty="0" smtClean="0">
                <a:latin typeface="Arial"/>
                <a:cs typeface="Arial"/>
              </a:rPr>
              <a:t>omm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su</a:t>
            </a:r>
            <a:r>
              <a:rPr sz="2800" spc="-10" dirty="0" smtClean="0">
                <a:latin typeface="Arial"/>
                <a:cs typeface="Arial"/>
              </a:rPr>
              <a:t>btra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wide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5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16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808</a:t>
            </a:r>
            <a:r>
              <a:rPr sz="2800" spc="-20" dirty="0" smtClean="0">
                <a:latin typeface="Arial"/>
                <a:cs typeface="Arial"/>
              </a:rPr>
              <a:t>6</a:t>
            </a:r>
            <a:r>
              <a:rPr sz="2800" spc="-15" dirty="0" smtClean="0">
                <a:latin typeface="Arial"/>
                <a:cs typeface="Arial"/>
              </a:rPr>
              <a:t>–8028</a:t>
            </a:r>
            <a:r>
              <a:rPr sz="2800" spc="-20" dirty="0" smtClean="0">
                <a:latin typeface="Arial"/>
                <a:cs typeface="Arial"/>
              </a:rPr>
              <a:t>6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mic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oces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 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wider tha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32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bi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 8038</a:t>
            </a:r>
            <a:r>
              <a:rPr sz="2800" spc="-15" dirty="0" smtClean="0">
                <a:latin typeface="Arial"/>
                <a:cs typeface="Arial"/>
              </a:rPr>
              <a:t>6</a:t>
            </a:r>
            <a:r>
              <a:rPr sz="2800" spc="-20" dirty="0" smtClean="0">
                <a:latin typeface="Arial"/>
                <a:cs typeface="Arial"/>
              </a:rPr>
              <a:t>–</a:t>
            </a:r>
            <a:r>
              <a:rPr sz="2800" spc="-15" dirty="0" smtClean="0">
                <a:latin typeface="Arial"/>
                <a:cs typeface="Arial"/>
              </a:rPr>
              <a:t>Core2.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5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marR="535940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wide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subt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cti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q</a:t>
            </a:r>
            <a:r>
              <a:rPr sz="2800" spc="-15" dirty="0" smtClean="0">
                <a:latin typeface="Arial"/>
                <a:cs typeface="Arial"/>
              </a:rPr>
              <a:t>uire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ows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gate th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gh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tra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on,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ju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wide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ons propagate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carry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34" y="6242422"/>
            <a:ext cx="9134865" cy="0"/>
          </a:xfrm>
          <a:custGeom>
            <a:avLst/>
            <a:gdLst/>
            <a:ahLst/>
            <a:cxnLst/>
            <a:rect l="l" t="t" r="r" b="b"/>
            <a:pathLst>
              <a:path w="9134865">
                <a:moveTo>
                  <a:pt x="0" y="0"/>
                </a:moveTo>
                <a:lnTo>
                  <a:pt x="9134865" y="0"/>
                </a:lnTo>
              </a:path>
            </a:pathLst>
          </a:custGeom>
          <a:ln w="36539">
            <a:solidFill>
              <a:srgbClr val="08380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57814" y="1828496"/>
            <a:ext cx="0" cy="424064"/>
          </a:xfrm>
          <a:custGeom>
            <a:avLst/>
            <a:gdLst/>
            <a:ahLst/>
            <a:cxnLst/>
            <a:rect l="l" t="t" r="r" b="b"/>
            <a:pathLst>
              <a:path h="424064">
                <a:moveTo>
                  <a:pt x="0" y="424064"/>
                </a:moveTo>
                <a:lnTo>
                  <a:pt x="0" y="0"/>
                </a:lnTo>
              </a:path>
            </a:pathLst>
          </a:custGeom>
          <a:ln w="45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98921" y="1844455"/>
            <a:ext cx="456742" cy="0"/>
          </a:xfrm>
          <a:custGeom>
            <a:avLst/>
            <a:gdLst/>
            <a:ahLst/>
            <a:cxnLst/>
            <a:rect l="l" t="t" r="r" b="b"/>
            <a:pathLst>
              <a:path w="456742">
                <a:moveTo>
                  <a:pt x="0" y="0"/>
                </a:moveTo>
                <a:lnTo>
                  <a:pt x="456742" y="0"/>
                </a:lnTo>
              </a:path>
            </a:pathLst>
          </a:custGeom>
          <a:ln w="31972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98921" y="2270800"/>
            <a:ext cx="456742" cy="0"/>
          </a:xfrm>
          <a:custGeom>
            <a:avLst/>
            <a:gdLst/>
            <a:ahLst/>
            <a:cxnLst/>
            <a:rect l="l" t="t" r="r" b="b"/>
            <a:pathLst>
              <a:path w="456742">
                <a:moveTo>
                  <a:pt x="0" y="0"/>
                </a:moveTo>
                <a:lnTo>
                  <a:pt x="456742" y="0"/>
                </a:lnTo>
              </a:path>
            </a:pathLst>
          </a:custGeom>
          <a:ln w="27404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44245" y="1828496"/>
            <a:ext cx="0" cy="455983"/>
          </a:xfrm>
          <a:custGeom>
            <a:avLst/>
            <a:gdLst/>
            <a:ahLst/>
            <a:cxnLst/>
            <a:rect l="l" t="t" r="r" b="b"/>
            <a:pathLst>
              <a:path h="455983">
                <a:moveTo>
                  <a:pt x="0" y="455983"/>
                </a:moveTo>
                <a:lnTo>
                  <a:pt x="0" y="0"/>
                </a:lnTo>
              </a:path>
            </a:pathLst>
          </a:custGeom>
          <a:ln w="22837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25009" y="2257121"/>
            <a:ext cx="0" cy="433184"/>
          </a:xfrm>
          <a:custGeom>
            <a:avLst/>
            <a:gdLst/>
            <a:ahLst/>
            <a:cxnLst/>
            <a:rect l="l" t="t" r="r" b="b"/>
            <a:pathLst>
              <a:path h="433184">
                <a:moveTo>
                  <a:pt x="0" y="433184"/>
                </a:moveTo>
                <a:lnTo>
                  <a:pt x="0" y="0"/>
                </a:lnTo>
              </a:path>
            </a:pathLst>
          </a:custGeom>
          <a:ln w="18269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91884" y="3116651"/>
            <a:ext cx="2420739" cy="0"/>
          </a:xfrm>
          <a:custGeom>
            <a:avLst/>
            <a:gdLst/>
            <a:ahLst/>
            <a:cxnLst/>
            <a:rect l="l" t="t" r="r" b="b"/>
            <a:pathLst>
              <a:path w="2420739">
                <a:moveTo>
                  <a:pt x="0" y="0"/>
                </a:moveTo>
                <a:lnTo>
                  <a:pt x="2420739" y="0"/>
                </a:lnTo>
              </a:path>
            </a:pathLst>
          </a:custGeom>
          <a:ln w="22837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27293" y="2444074"/>
            <a:ext cx="0" cy="2521591"/>
          </a:xfrm>
          <a:custGeom>
            <a:avLst/>
            <a:gdLst/>
            <a:ahLst/>
            <a:cxnLst/>
            <a:rect l="l" t="t" r="r" b="b"/>
            <a:pathLst>
              <a:path h="2521591">
                <a:moveTo>
                  <a:pt x="0" y="2521591"/>
                </a:moveTo>
                <a:lnTo>
                  <a:pt x="0" y="0"/>
                </a:lnTo>
              </a:path>
            </a:pathLst>
          </a:custGeom>
          <a:ln w="18269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72751" y="3128050"/>
            <a:ext cx="1571197" cy="0"/>
          </a:xfrm>
          <a:custGeom>
            <a:avLst/>
            <a:gdLst/>
            <a:ahLst/>
            <a:cxnLst/>
            <a:rect l="l" t="t" r="r" b="b"/>
            <a:pathLst>
              <a:path w="1571197">
                <a:moveTo>
                  <a:pt x="0" y="0"/>
                </a:moveTo>
                <a:lnTo>
                  <a:pt x="1571197" y="0"/>
                </a:lnTo>
              </a:path>
            </a:pathLst>
          </a:custGeom>
          <a:ln w="18269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15903" y="3693471"/>
            <a:ext cx="3060180" cy="0"/>
          </a:xfrm>
          <a:custGeom>
            <a:avLst/>
            <a:gdLst/>
            <a:ahLst/>
            <a:cxnLst/>
            <a:rect l="l" t="t" r="r" b="b"/>
            <a:pathLst>
              <a:path w="3060180">
                <a:moveTo>
                  <a:pt x="0" y="0"/>
                </a:moveTo>
                <a:lnTo>
                  <a:pt x="3060180" y="0"/>
                </a:lnTo>
              </a:path>
            </a:pathLst>
          </a:custGeom>
          <a:ln w="22837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909990" y="3702591"/>
            <a:ext cx="2333957" cy="0"/>
          </a:xfrm>
          <a:custGeom>
            <a:avLst/>
            <a:gdLst/>
            <a:ahLst/>
            <a:cxnLst/>
            <a:rect l="l" t="t" r="r" b="b"/>
            <a:pathLst>
              <a:path w="2333957">
                <a:moveTo>
                  <a:pt x="0" y="0"/>
                </a:moveTo>
                <a:lnTo>
                  <a:pt x="2333957" y="0"/>
                </a:lnTo>
              </a:path>
            </a:pathLst>
          </a:custGeom>
          <a:ln w="27404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91884" y="4124375"/>
            <a:ext cx="2411604" cy="0"/>
          </a:xfrm>
          <a:custGeom>
            <a:avLst/>
            <a:gdLst/>
            <a:ahLst/>
            <a:cxnLst/>
            <a:rect l="l" t="t" r="r" b="b"/>
            <a:pathLst>
              <a:path w="2411604">
                <a:moveTo>
                  <a:pt x="0" y="0"/>
                </a:moveTo>
                <a:lnTo>
                  <a:pt x="2411604" y="0"/>
                </a:lnTo>
              </a:path>
            </a:pathLst>
          </a:custGeom>
          <a:ln w="27404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72751" y="4138054"/>
            <a:ext cx="2169530" cy="0"/>
          </a:xfrm>
          <a:custGeom>
            <a:avLst/>
            <a:gdLst/>
            <a:ahLst/>
            <a:cxnLst/>
            <a:rect l="l" t="t" r="r" b="b"/>
            <a:pathLst>
              <a:path w="2169530">
                <a:moveTo>
                  <a:pt x="0" y="0"/>
                </a:moveTo>
                <a:lnTo>
                  <a:pt x="2169530" y="0"/>
                </a:lnTo>
              </a:path>
            </a:pathLst>
          </a:custGeom>
          <a:ln w="27404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59160" y="4571240"/>
            <a:ext cx="7275920" cy="0"/>
          </a:xfrm>
          <a:custGeom>
            <a:avLst/>
            <a:gdLst/>
            <a:ahLst/>
            <a:cxnLst/>
            <a:rect l="l" t="t" r="r" b="b"/>
            <a:pathLst>
              <a:path w="7275920">
                <a:moveTo>
                  <a:pt x="0" y="0"/>
                </a:moveTo>
                <a:lnTo>
                  <a:pt x="7275920" y="0"/>
                </a:lnTo>
              </a:path>
            </a:pathLst>
          </a:custGeom>
          <a:ln w="27404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02201" y="4858509"/>
            <a:ext cx="3073882" cy="0"/>
          </a:xfrm>
          <a:custGeom>
            <a:avLst/>
            <a:gdLst/>
            <a:ahLst/>
            <a:cxnLst/>
            <a:rect l="l" t="t" r="r" b="b"/>
            <a:pathLst>
              <a:path w="3073882">
                <a:moveTo>
                  <a:pt x="0" y="0"/>
                </a:moveTo>
                <a:lnTo>
                  <a:pt x="3073882" y="0"/>
                </a:lnTo>
              </a:path>
            </a:pathLst>
          </a:custGeom>
          <a:ln w="27404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05421" y="4865349"/>
            <a:ext cx="2338525" cy="0"/>
          </a:xfrm>
          <a:custGeom>
            <a:avLst/>
            <a:gdLst/>
            <a:ahLst/>
            <a:cxnLst/>
            <a:rect l="l" t="t" r="r" b="b"/>
            <a:pathLst>
              <a:path w="2338525">
                <a:moveTo>
                  <a:pt x="0" y="0"/>
                </a:moveTo>
                <a:lnTo>
                  <a:pt x="2338525" y="0"/>
                </a:lnTo>
              </a:path>
            </a:pathLst>
          </a:custGeom>
          <a:ln w="22837">
            <a:solidFill>
              <a:srgbClr val="44444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00855" y="5296254"/>
            <a:ext cx="2927724" cy="0"/>
          </a:xfrm>
          <a:custGeom>
            <a:avLst/>
            <a:gdLst/>
            <a:ahLst/>
            <a:cxnLst/>
            <a:rect l="l" t="t" r="r" b="b"/>
            <a:pathLst>
              <a:path w="2927724">
                <a:moveTo>
                  <a:pt x="0" y="0"/>
                </a:moveTo>
                <a:lnTo>
                  <a:pt x="2927724" y="0"/>
                </a:lnTo>
              </a:path>
            </a:pathLst>
          </a:custGeom>
          <a:ln w="27404">
            <a:solidFill>
              <a:srgbClr val="48444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5903" y="4847109"/>
            <a:ext cx="0" cy="455984"/>
          </a:xfrm>
          <a:custGeom>
            <a:avLst/>
            <a:gdLst/>
            <a:ahLst/>
            <a:cxnLst/>
            <a:rect l="l" t="t" r="r" b="b"/>
            <a:pathLst>
              <a:path h="455984">
                <a:moveTo>
                  <a:pt x="0" y="455984"/>
                </a:moveTo>
                <a:lnTo>
                  <a:pt x="0" y="0"/>
                </a:lnTo>
              </a:path>
            </a:pathLst>
          </a:custGeom>
          <a:ln w="27404">
            <a:solidFill>
              <a:srgbClr val="48484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02201" y="5287134"/>
            <a:ext cx="3087584" cy="0"/>
          </a:xfrm>
          <a:custGeom>
            <a:avLst/>
            <a:gdLst/>
            <a:ahLst/>
            <a:cxnLst/>
            <a:rect l="l" t="t" r="r" b="b"/>
            <a:pathLst>
              <a:path w="3087584">
                <a:moveTo>
                  <a:pt x="0" y="0"/>
                </a:moveTo>
                <a:lnTo>
                  <a:pt x="3087584" y="0"/>
                </a:lnTo>
              </a:path>
            </a:pathLst>
          </a:custGeom>
          <a:ln w="27404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76084" y="4837989"/>
            <a:ext cx="0" cy="460543"/>
          </a:xfrm>
          <a:custGeom>
            <a:avLst/>
            <a:gdLst/>
            <a:ahLst/>
            <a:cxnLst/>
            <a:rect l="l" t="t" r="r" b="b"/>
            <a:pathLst>
              <a:path h="460543">
                <a:moveTo>
                  <a:pt x="0" y="460543"/>
                </a:moveTo>
                <a:lnTo>
                  <a:pt x="0" y="0"/>
                </a:lnTo>
              </a:path>
            </a:pathLst>
          </a:custGeom>
          <a:ln w="31972">
            <a:solidFill>
              <a:srgbClr val="5454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13590" y="4851670"/>
            <a:ext cx="0" cy="433184"/>
          </a:xfrm>
          <a:custGeom>
            <a:avLst/>
            <a:gdLst/>
            <a:ahLst/>
            <a:cxnLst/>
            <a:rect l="l" t="t" r="r" b="b"/>
            <a:pathLst>
              <a:path h="433184">
                <a:moveTo>
                  <a:pt x="0" y="433184"/>
                </a:moveTo>
                <a:lnTo>
                  <a:pt x="0" y="0"/>
                </a:lnTo>
              </a:path>
            </a:pathLst>
          </a:custGeom>
          <a:ln w="4567">
            <a:solidFill>
              <a:srgbClr val="67676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70480" y="121974"/>
            <a:ext cx="8426450" cy="575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8890">
              <a:lnSpc>
                <a:spcPct val="106000"/>
              </a:lnSpc>
            </a:pPr>
            <a:r>
              <a:rPr sz="1750" b="1" dirty="0" smtClean="0">
                <a:latin typeface="Arial"/>
                <a:cs typeface="Arial"/>
              </a:rPr>
              <a:t>Figure</a:t>
            </a:r>
            <a:r>
              <a:rPr sz="1750" b="1" spc="15" dirty="0" smtClean="0">
                <a:latin typeface="Arial"/>
                <a:cs typeface="Arial"/>
              </a:rPr>
              <a:t> </a:t>
            </a:r>
            <a:r>
              <a:rPr sz="1750" b="1" spc="165" dirty="0" smtClean="0">
                <a:latin typeface="Arial"/>
                <a:cs typeface="Arial"/>
              </a:rPr>
              <a:t>5-2 </a:t>
            </a:r>
            <a:r>
              <a:rPr sz="1750" b="1" spc="20" dirty="0" smtClean="0">
                <a:latin typeface="Arial"/>
                <a:cs typeface="Arial"/>
              </a:rPr>
              <a:t> </a:t>
            </a:r>
            <a:r>
              <a:rPr sz="1750" b="1" spc="-90" dirty="0" smtClean="0">
                <a:latin typeface="Arial"/>
                <a:cs typeface="Arial"/>
              </a:rPr>
              <a:t>Subtraction-with-borrow </a:t>
            </a:r>
            <a:r>
              <a:rPr sz="1750" b="1" spc="-25" dirty="0" smtClean="0">
                <a:latin typeface="Arial"/>
                <a:cs typeface="Arial"/>
              </a:rPr>
              <a:t> </a:t>
            </a:r>
            <a:r>
              <a:rPr sz="1750" b="1" spc="-114" dirty="0" smtClean="0">
                <a:latin typeface="Arial"/>
                <a:cs typeface="Arial"/>
              </a:rPr>
              <a:t>showing </a:t>
            </a:r>
            <a:r>
              <a:rPr sz="1750" b="1" spc="-160" dirty="0" smtClean="0">
                <a:latin typeface="Arial"/>
                <a:cs typeface="Arial"/>
              </a:rPr>
              <a:t> </a:t>
            </a:r>
            <a:r>
              <a:rPr sz="1750" b="1" spc="-120" dirty="0" smtClean="0">
                <a:latin typeface="Arial"/>
                <a:cs typeface="Arial"/>
              </a:rPr>
              <a:t>how </a:t>
            </a:r>
            <a:r>
              <a:rPr sz="1750" b="1" spc="-55" dirty="0" smtClean="0">
                <a:latin typeface="Arial"/>
                <a:cs typeface="Arial"/>
              </a:rPr>
              <a:t>the</a:t>
            </a:r>
            <a:r>
              <a:rPr sz="1750" b="1" spc="110" dirty="0" smtClean="0">
                <a:latin typeface="Arial"/>
                <a:cs typeface="Arial"/>
              </a:rPr>
              <a:t> </a:t>
            </a:r>
            <a:r>
              <a:rPr sz="1750" b="1" spc="-80" dirty="0" smtClean="0">
                <a:latin typeface="Arial"/>
                <a:cs typeface="Arial"/>
              </a:rPr>
              <a:t>carry</a:t>
            </a:r>
            <a:r>
              <a:rPr sz="1750" b="1" spc="5" dirty="0" smtClean="0">
                <a:latin typeface="Arial"/>
                <a:cs typeface="Arial"/>
              </a:rPr>
              <a:t> </a:t>
            </a:r>
            <a:r>
              <a:rPr sz="1750" b="1" spc="-70" dirty="0" smtClean="0">
                <a:latin typeface="Arial"/>
                <a:cs typeface="Arial"/>
              </a:rPr>
              <a:t>flag</a:t>
            </a:r>
            <a:r>
              <a:rPr sz="1750" b="1" spc="175" dirty="0" smtClean="0">
                <a:latin typeface="Arial"/>
                <a:cs typeface="Arial"/>
              </a:rPr>
              <a:t> </a:t>
            </a:r>
            <a:r>
              <a:rPr sz="1750" b="1" spc="0" dirty="0" smtClean="0">
                <a:latin typeface="Arial"/>
                <a:cs typeface="Arial"/>
              </a:rPr>
              <a:t>(C)</a:t>
            </a:r>
            <a:r>
              <a:rPr sz="1750" b="1" spc="30" dirty="0" smtClean="0">
                <a:latin typeface="Arial"/>
                <a:cs typeface="Arial"/>
              </a:rPr>
              <a:t> </a:t>
            </a:r>
            <a:r>
              <a:rPr sz="1750" b="1" spc="-70" dirty="0" smtClean="0">
                <a:latin typeface="Arial"/>
                <a:cs typeface="Arial"/>
              </a:rPr>
              <a:t>propagates</a:t>
            </a:r>
            <a:r>
              <a:rPr sz="1750" b="1" spc="75" dirty="0" smtClean="0">
                <a:latin typeface="Arial"/>
                <a:cs typeface="Arial"/>
              </a:rPr>
              <a:t> </a:t>
            </a:r>
            <a:r>
              <a:rPr sz="1750" b="1" spc="-55" dirty="0" smtClean="0">
                <a:latin typeface="Arial"/>
                <a:cs typeface="Arial"/>
              </a:rPr>
              <a:t>the</a:t>
            </a:r>
            <a:r>
              <a:rPr sz="1750" b="1" spc="-30" dirty="0" smtClean="0">
                <a:latin typeface="Arial"/>
                <a:cs typeface="Arial"/>
              </a:rPr>
              <a:t> </a:t>
            </a:r>
            <a:r>
              <a:rPr sz="1750" b="1" spc="-105" dirty="0" smtClean="0">
                <a:latin typeface="Arial"/>
                <a:cs typeface="Arial"/>
              </a:rPr>
              <a:t>borro</a:t>
            </a:r>
            <a:r>
              <a:rPr sz="1750" b="1" spc="-90" dirty="0" smtClean="0">
                <a:latin typeface="Arial"/>
                <a:cs typeface="Arial"/>
              </a:rPr>
              <a:t>w</a:t>
            </a:r>
            <a:r>
              <a:rPr sz="1750" b="1" spc="-65" dirty="0" smtClean="0">
                <a:solidFill>
                  <a:srgbClr val="2A2A2A"/>
                </a:solidFill>
                <a:latin typeface="Arial"/>
                <a:cs typeface="Arial"/>
              </a:rPr>
              <a:t>.</a:t>
            </a:r>
            <a:endParaRPr sz="17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95839" y="1545009"/>
            <a:ext cx="300990" cy="247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b="1" spc="40" dirty="0" smtClean="0">
                <a:solidFill>
                  <a:srgbClr val="383838"/>
                </a:solidFill>
                <a:latin typeface="Arial"/>
                <a:cs typeface="Arial"/>
              </a:rPr>
              <a:t>CF</a:t>
            </a:r>
            <a:endParaRPr sz="15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02340" y="1806980"/>
            <a:ext cx="2866390" cy="911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853055" algn="l"/>
              </a:tabLst>
            </a:pPr>
            <a:r>
              <a:rPr sz="5950" u="heavy" spc="3735" dirty="0" smtClean="0">
                <a:solidFill>
                  <a:srgbClr val="494848"/>
                </a:solidFill>
                <a:latin typeface="Arial"/>
                <a:cs typeface="Arial"/>
              </a:rPr>
              <a:t>l</a:t>
            </a:r>
            <a:r>
              <a:rPr sz="5950" u="heavy" spc="-20" dirty="0" smtClean="0">
                <a:solidFill>
                  <a:srgbClr val="494848"/>
                </a:solidFill>
                <a:latin typeface="Arial"/>
                <a:cs typeface="Arial"/>
              </a:rPr>
              <a:t> </a:t>
            </a:r>
            <a:r>
              <a:rPr sz="5950" u="heavy" spc="340" dirty="0" smtClean="0">
                <a:solidFill>
                  <a:srgbClr val="494848"/>
                </a:solidFill>
                <a:latin typeface="Arial"/>
                <a:cs typeface="Arial"/>
              </a:rPr>
              <a:t> </a:t>
            </a:r>
            <a:r>
              <a:rPr sz="1600" b="1" u="heavy" spc="-25" dirty="0" smtClean="0">
                <a:solidFill>
                  <a:srgbClr val="383838"/>
                </a:solidFill>
                <a:latin typeface="Arial"/>
                <a:cs typeface="Arial"/>
              </a:rPr>
              <a:t>(</a:t>
            </a:r>
            <a:r>
              <a:rPr sz="1600" b="1" u="heavy" spc="-60" dirty="0" smtClean="0">
                <a:solidFill>
                  <a:srgbClr val="383838"/>
                </a:solidFill>
                <a:latin typeface="Arial"/>
                <a:cs typeface="Arial"/>
              </a:rPr>
              <a:t>SUB</a:t>
            </a:r>
            <a:r>
              <a:rPr sz="1600" b="1" u="heavy" spc="-25" dirty="0" smtClean="0">
                <a:solidFill>
                  <a:srgbClr val="383838"/>
                </a:solidFill>
                <a:latin typeface="Arial"/>
                <a:cs typeface="Arial"/>
              </a:rPr>
              <a:t>)</a:t>
            </a:r>
            <a:r>
              <a:rPr sz="1600" b="1" u="heavy" spc="-5" dirty="0" smtClean="0">
                <a:solidFill>
                  <a:srgbClr val="383838"/>
                </a:solidFill>
                <a:latin typeface="Arial"/>
                <a:cs typeface="Arial"/>
              </a:rPr>
              <a:t> 	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12339" y="2359430"/>
            <a:ext cx="3076575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359535" algn="l"/>
                <a:tab pos="3063240" algn="l"/>
              </a:tabLst>
            </a:pPr>
            <a:r>
              <a:rPr sz="1600" b="1" u="heavy" spc="-5" dirty="0" smtClean="0">
                <a:solidFill>
                  <a:srgbClr val="494848"/>
                </a:solidFill>
                <a:latin typeface="Arial"/>
                <a:cs typeface="Arial"/>
              </a:rPr>
              <a:t> 	</a:t>
            </a:r>
            <a:r>
              <a:rPr sz="1600" b="1" u="heavy" spc="-40" dirty="0" smtClean="0">
                <a:solidFill>
                  <a:srgbClr val="494848"/>
                </a:solidFill>
                <a:latin typeface="Arial"/>
                <a:cs typeface="Arial"/>
              </a:rPr>
              <a:t>(</a:t>
            </a:r>
            <a:r>
              <a:rPr sz="1600" b="1" u="heavy" spc="-90" dirty="0" smtClean="0">
                <a:solidFill>
                  <a:srgbClr val="494848"/>
                </a:solidFill>
                <a:latin typeface="Arial"/>
                <a:cs typeface="Arial"/>
              </a:rPr>
              <a:t>SBB</a:t>
            </a:r>
            <a:r>
              <a:rPr sz="1600" b="1" u="heavy" spc="-40" dirty="0" smtClean="0">
                <a:solidFill>
                  <a:srgbClr val="494848"/>
                </a:solidFill>
                <a:latin typeface="Arial"/>
                <a:cs typeface="Arial"/>
              </a:rPr>
              <a:t>)</a:t>
            </a:r>
            <a:r>
              <a:rPr sz="1600" b="1" u="heavy" spc="-5" dirty="0" smtClean="0">
                <a:solidFill>
                  <a:srgbClr val="494848"/>
                </a:solidFill>
                <a:latin typeface="Arial"/>
                <a:cs typeface="Arial"/>
              </a:rPr>
              <a:t> 	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12339" y="2571851"/>
            <a:ext cx="3157855" cy="647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067685" algn="l"/>
              </a:tabLst>
            </a:pPr>
            <a:r>
              <a:rPr sz="4200" spc="-470" dirty="0" smtClean="0">
                <a:solidFill>
                  <a:srgbClr val="383838"/>
                </a:solidFill>
                <a:latin typeface="Arial"/>
                <a:cs typeface="Arial"/>
              </a:rPr>
              <a:t>I	</a:t>
            </a:r>
            <a:r>
              <a:rPr sz="4200" spc="-575" dirty="0" smtClean="0">
                <a:solidFill>
                  <a:srgbClr val="2A2A2A"/>
                </a:solidFill>
                <a:latin typeface="Arial"/>
                <a:cs typeface="Arial"/>
              </a:rPr>
              <a:t>I</a:t>
            </a:r>
            <a:endParaRPr sz="4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64782" y="2769815"/>
            <a:ext cx="279400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25" dirty="0" smtClean="0">
                <a:solidFill>
                  <a:srgbClr val="383838"/>
                </a:solidFill>
                <a:latin typeface="Arial"/>
                <a:cs typeface="Arial"/>
              </a:rPr>
              <a:t>BX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906425" y="2585530"/>
            <a:ext cx="102235" cy="647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-575" dirty="0" smtClean="0">
                <a:solidFill>
                  <a:srgbClr val="2A2A2A"/>
                </a:solidFill>
                <a:latin typeface="Arial"/>
                <a:cs typeface="Arial"/>
              </a:rPr>
              <a:t>I</a:t>
            </a:r>
            <a:endParaRPr sz="4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90357" y="2790825"/>
            <a:ext cx="281940" cy="2622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50" b="1" spc="-150" dirty="0" smtClean="0">
                <a:solidFill>
                  <a:srgbClr val="383838"/>
                </a:solidFill>
                <a:latin typeface="Arial"/>
                <a:cs typeface="Arial"/>
              </a:rPr>
              <a:t>AX</a:t>
            </a:r>
            <a:endParaRPr sz="1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811313" y="2576410"/>
            <a:ext cx="115570" cy="647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200" spc="-470" dirty="0" smtClean="0">
                <a:solidFill>
                  <a:srgbClr val="383838"/>
                </a:solidFill>
                <a:latin typeface="Arial"/>
                <a:cs typeface="Arial"/>
              </a:rPr>
              <a:t>I</a:t>
            </a:r>
            <a:endParaRPr sz="4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54249" y="3585116"/>
            <a:ext cx="128270" cy="662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300" spc="-395" dirty="0" smtClean="0">
                <a:solidFill>
                  <a:srgbClr val="383838"/>
                </a:solidFill>
                <a:latin typeface="Arial"/>
                <a:cs typeface="Arial"/>
              </a:rPr>
              <a:t>I</a:t>
            </a:r>
            <a:endParaRPr sz="43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797609" y="3603354"/>
            <a:ext cx="102870" cy="662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300" spc="-600" dirty="0" smtClean="0">
                <a:solidFill>
                  <a:srgbClr val="383838"/>
                </a:solidFill>
                <a:latin typeface="Arial"/>
                <a:cs typeface="Arial"/>
              </a:rPr>
              <a:t>I</a:t>
            </a:r>
            <a:endParaRPr sz="43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19056" y="3439200"/>
            <a:ext cx="591185" cy="817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487045" algn="l"/>
              </a:tabLst>
            </a:pPr>
            <a:r>
              <a:rPr sz="2050" spc="1900" dirty="0" smtClean="0">
                <a:solidFill>
                  <a:srgbClr val="383838"/>
                </a:solidFill>
                <a:latin typeface="Arial"/>
                <a:cs typeface="Arial"/>
              </a:rPr>
              <a:t>-	</a:t>
            </a:r>
            <a:r>
              <a:rPr sz="6450" spc="-735" baseline="-15503" dirty="0" smtClean="0">
                <a:solidFill>
                  <a:srgbClr val="383838"/>
                </a:solidFill>
                <a:latin typeface="Arial"/>
                <a:cs typeface="Arial"/>
              </a:rPr>
              <a:t>I</a:t>
            </a:r>
            <a:endParaRPr sz="6450" baseline="-15503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83052" y="3791220"/>
            <a:ext cx="211454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35" dirty="0" smtClean="0">
                <a:solidFill>
                  <a:srgbClr val="383838"/>
                </a:solidFill>
                <a:latin typeface="Arial"/>
                <a:cs typeface="Arial"/>
              </a:rPr>
              <a:t>Sl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892723" y="3607915"/>
            <a:ext cx="128270" cy="662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300" spc="-395" dirty="0" smtClean="0">
                <a:solidFill>
                  <a:srgbClr val="2A2A2A"/>
                </a:solidFill>
                <a:latin typeface="Arial"/>
                <a:cs typeface="Arial"/>
              </a:rPr>
              <a:t>I</a:t>
            </a:r>
            <a:endParaRPr sz="43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322329" y="3827698"/>
            <a:ext cx="224790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25" dirty="0" smtClean="0">
                <a:solidFill>
                  <a:srgbClr val="383838"/>
                </a:solidFill>
                <a:latin typeface="Arial"/>
                <a:cs typeface="Arial"/>
              </a:rPr>
              <a:t>Dl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788474" y="4761553"/>
            <a:ext cx="102870" cy="662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300" spc="-600" dirty="0" smtClean="0">
                <a:solidFill>
                  <a:srgbClr val="2A2A2A"/>
                </a:solidFill>
                <a:latin typeface="Arial"/>
                <a:cs typeface="Arial"/>
              </a:rPr>
              <a:t>I</a:t>
            </a:r>
            <a:endParaRPr sz="43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83052" y="4949419"/>
            <a:ext cx="285115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00" dirty="0" smtClean="0">
                <a:solidFill>
                  <a:srgbClr val="383838"/>
                </a:solidFill>
                <a:latin typeface="Arial"/>
                <a:cs typeface="Arial"/>
              </a:rPr>
              <a:t>BX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63383" y="4982790"/>
            <a:ext cx="259715" cy="172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150" dirty="0" smtClean="0">
                <a:solidFill>
                  <a:srgbClr val="575757"/>
                </a:solidFill>
                <a:latin typeface="Times New Roman"/>
                <a:cs typeface="Times New Roman"/>
              </a:rPr>
              <a:t>I--'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883587" y="4770673"/>
            <a:ext cx="116205" cy="662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300" spc="-490" dirty="0" smtClean="0">
                <a:solidFill>
                  <a:srgbClr val="2A2A2A"/>
                </a:solidFill>
                <a:latin typeface="Arial"/>
                <a:cs typeface="Arial"/>
              </a:rPr>
              <a:t>I</a:t>
            </a:r>
            <a:endParaRPr sz="43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313194" y="4985897"/>
            <a:ext cx="279400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25" dirty="0" smtClean="0">
                <a:solidFill>
                  <a:srgbClr val="383838"/>
                </a:solidFill>
                <a:latin typeface="Arial"/>
                <a:cs typeface="Arial"/>
              </a:rPr>
              <a:t>AX</a:t>
            </a:r>
            <a:endParaRPr sz="16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15576" y="6445003"/>
            <a:ext cx="9753" cy="169230"/>
          </a:xfrm>
          <a:custGeom>
            <a:avLst/>
            <a:gdLst/>
            <a:ahLst/>
            <a:cxnLst/>
            <a:rect l="l" t="t" r="r" b="b"/>
            <a:pathLst>
              <a:path w="9753" h="169230">
                <a:moveTo>
                  <a:pt x="0" y="0"/>
                </a:moveTo>
                <a:lnTo>
                  <a:pt x="9753" y="0"/>
                </a:lnTo>
                <a:lnTo>
                  <a:pt x="9753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18753" y="6448289"/>
            <a:ext cx="602615" cy="4102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CDCDCD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25329" y="6232531"/>
            <a:ext cx="595457" cy="625468"/>
          </a:xfrm>
          <a:custGeom>
            <a:avLst/>
            <a:gdLst/>
            <a:ahLst/>
            <a:cxnLst/>
            <a:rect l="l" t="t" r="r" b="b"/>
            <a:pathLst>
              <a:path w="595457" h="625468">
                <a:moveTo>
                  <a:pt x="0" y="0"/>
                </a:moveTo>
                <a:lnTo>
                  <a:pt x="595457" y="0"/>
                </a:lnTo>
                <a:lnTo>
                  <a:pt x="595457" y="625468"/>
                </a:lnTo>
                <a:lnTo>
                  <a:pt x="0" y="625468"/>
                </a:lnTo>
                <a:lnTo>
                  <a:pt x="0" y="0"/>
                </a:lnTo>
                <a:close/>
              </a:path>
            </a:pathLst>
          </a:custGeom>
          <a:solidFill>
            <a:srgbClr val="11111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33457" y="6236003"/>
            <a:ext cx="614680" cy="620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spc="985" dirty="0" smtClean="0">
                <a:solidFill>
                  <a:srgbClr val="CDCDCD"/>
                </a:solidFill>
                <a:latin typeface="Times New Roman"/>
                <a:cs typeface="Times New Roman"/>
              </a:rPr>
              <a:t>--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55112" y="6537628"/>
            <a:ext cx="2974340" cy="2946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145" marR="12700" indent="-5080">
              <a:lnSpc>
                <a:spcPct val="109100"/>
              </a:lnSpc>
            </a:pPr>
            <a:r>
              <a:rPr sz="800" i="1" spc="40" dirty="0" smtClean="0">
                <a:solidFill>
                  <a:srgbClr val="2A2A2A"/>
                </a:solidFill>
                <a:latin typeface="Arial"/>
                <a:cs typeface="Arial"/>
              </a:rPr>
              <a:t>Arc</a:t>
            </a:r>
            <a:r>
              <a:rPr sz="800" i="1" spc="70" dirty="0" smtClean="0">
                <a:solidFill>
                  <a:srgbClr val="2A2A2A"/>
                </a:solidFill>
                <a:latin typeface="Arial"/>
                <a:cs typeface="Arial"/>
              </a:rPr>
              <a:t>h</a:t>
            </a:r>
            <a:r>
              <a:rPr sz="800" i="1" spc="70" dirty="0" smtClean="0">
                <a:solidFill>
                  <a:srgbClr val="494848"/>
                </a:solidFill>
                <a:latin typeface="Arial"/>
                <a:cs typeface="Arial"/>
              </a:rPr>
              <a:t>i</a:t>
            </a:r>
            <a:r>
              <a:rPr sz="800" i="1" spc="40" dirty="0" smtClean="0">
                <a:solidFill>
                  <a:srgbClr val="2A2A2A"/>
                </a:solidFill>
                <a:latin typeface="Arial"/>
                <a:cs typeface="Arial"/>
              </a:rPr>
              <a:t>tectur</a:t>
            </a:r>
            <a:r>
              <a:rPr sz="800" i="1" spc="-35" dirty="0" smtClean="0">
                <a:solidFill>
                  <a:srgbClr val="2A2A2A"/>
                </a:solidFill>
                <a:latin typeface="Arial"/>
                <a:cs typeface="Arial"/>
              </a:rPr>
              <a:t>e</a:t>
            </a:r>
            <a:r>
              <a:rPr sz="800" i="1" spc="100" dirty="0" smtClean="0">
                <a:solidFill>
                  <a:srgbClr val="6E6E6E"/>
                </a:solidFill>
                <a:latin typeface="Arial"/>
                <a:cs typeface="Arial"/>
              </a:rPr>
              <a:t>,</a:t>
            </a:r>
            <a:r>
              <a:rPr sz="800" i="1" spc="-45" dirty="0" smtClean="0">
                <a:solidFill>
                  <a:srgbClr val="6E6E6E"/>
                </a:solidFill>
                <a:latin typeface="Arial"/>
                <a:cs typeface="Arial"/>
              </a:rPr>
              <a:t> </a:t>
            </a:r>
            <a:r>
              <a:rPr sz="800" i="1" spc="50" dirty="0" smtClean="0">
                <a:solidFill>
                  <a:srgbClr val="2A2A2A"/>
                </a:solidFill>
                <a:latin typeface="Arial"/>
                <a:cs typeface="Arial"/>
              </a:rPr>
              <a:t>Programmin</a:t>
            </a:r>
            <a:r>
              <a:rPr sz="800" i="1" spc="20" dirty="0" smtClean="0">
                <a:solidFill>
                  <a:srgbClr val="2A2A2A"/>
                </a:solidFill>
                <a:latin typeface="Arial"/>
                <a:cs typeface="Arial"/>
              </a:rPr>
              <a:t>g</a:t>
            </a:r>
            <a:r>
              <a:rPr sz="800" i="1" spc="100" dirty="0" smtClean="0">
                <a:solidFill>
                  <a:srgbClr val="575757"/>
                </a:solidFill>
                <a:latin typeface="Arial"/>
                <a:cs typeface="Arial"/>
              </a:rPr>
              <a:t>,</a:t>
            </a:r>
            <a:r>
              <a:rPr sz="800" i="1" spc="-80" dirty="0" smtClean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800" i="1" spc="80" dirty="0" smtClean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800" i="1" spc="-50" dirty="0" smtClean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800" i="1" spc="50" dirty="0" smtClean="0">
                <a:solidFill>
                  <a:srgbClr val="383838"/>
                </a:solidFill>
                <a:latin typeface="Arial"/>
                <a:cs typeface="Arial"/>
              </a:rPr>
              <a:t>Inter</a:t>
            </a:r>
            <a:r>
              <a:rPr sz="800" i="1" spc="-50" dirty="0" smtClean="0">
                <a:solidFill>
                  <a:srgbClr val="383838"/>
                </a:solidFill>
                <a:latin typeface="Arial"/>
                <a:cs typeface="Arial"/>
              </a:rPr>
              <a:t>f</a:t>
            </a:r>
            <a:r>
              <a:rPr sz="800" i="1" spc="90" dirty="0" smtClean="0">
                <a:solidFill>
                  <a:srgbClr val="181818"/>
                </a:solidFill>
                <a:latin typeface="Arial"/>
                <a:cs typeface="Arial"/>
              </a:rPr>
              <a:t>a</a:t>
            </a:r>
            <a:r>
              <a:rPr sz="800" i="1" spc="25" dirty="0" smtClean="0">
                <a:solidFill>
                  <a:srgbClr val="181818"/>
                </a:solidFill>
                <a:latin typeface="Arial"/>
                <a:cs typeface="Arial"/>
              </a:rPr>
              <a:t>c</a:t>
            </a:r>
            <a:r>
              <a:rPr sz="800" i="1" spc="35" dirty="0" smtClean="0">
                <a:solidFill>
                  <a:srgbClr val="494848"/>
                </a:solidFill>
                <a:latin typeface="Arial"/>
                <a:cs typeface="Arial"/>
              </a:rPr>
              <a:t>i</a:t>
            </a:r>
            <a:r>
              <a:rPr sz="800" i="1" spc="80" dirty="0" smtClean="0">
                <a:solidFill>
                  <a:srgbClr val="2A2A2A"/>
                </a:solidFill>
                <a:latin typeface="Arial"/>
                <a:cs typeface="Arial"/>
              </a:rPr>
              <a:t>n</a:t>
            </a:r>
            <a:r>
              <a:rPr sz="800" i="1" spc="-35" dirty="0" smtClean="0">
                <a:solidFill>
                  <a:srgbClr val="2A2A2A"/>
                </a:solidFill>
                <a:latin typeface="Arial"/>
                <a:cs typeface="Arial"/>
              </a:rPr>
              <a:t>g</a:t>
            </a:r>
            <a:r>
              <a:rPr sz="800" i="1" spc="100" dirty="0" smtClean="0">
                <a:solidFill>
                  <a:srgbClr val="6E6E6E"/>
                </a:solidFill>
                <a:latin typeface="Arial"/>
                <a:cs typeface="Arial"/>
              </a:rPr>
              <a:t>,</a:t>
            </a:r>
            <a:r>
              <a:rPr sz="800" i="1" spc="-10" dirty="0" smtClean="0">
                <a:solidFill>
                  <a:srgbClr val="6E6E6E"/>
                </a:solidFill>
                <a:latin typeface="Arial"/>
                <a:cs typeface="Arial"/>
              </a:rPr>
              <a:t> </a:t>
            </a:r>
            <a:r>
              <a:rPr sz="850" spc="35" dirty="0" smtClean="0">
                <a:latin typeface="Arial"/>
                <a:cs typeface="Arial"/>
              </a:rPr>
              <a:t>E</a:t>
            </a:r>
            <a:r>
              <a:rPr sz="850" spc="10" dirty="0" smtClean="0">
                <a:solidFill>
                  <a:srgbClr val="2A2A2A"/>
                </a:solidFill>
                <a:latin typeface="Arial"/>
                <a:cs typeface="Arial"/>
              </a:rPr>
              <a:t>ighth</a:t>
            </a:r>
            <a:r>
              <a:rPr sz="850" spc="40" dirty="0" smtClean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181818"/>
                </a:solidFill>
                <a:latin typeface="Arial"/>
                <a:cs typeface="Arial"/>
              </a:rPr>
              <a:t>Edition</a:t>
            </a:r>
            <a:r>
              <a:rPr sz="850" spc="10" dirty="0" smtClean="0">
                <a:solidFill>
                  <a:srgbClr val="181818"/>
                </a:solidFill>
                <a:latin typeface="Arial"/>
                <a:cs typeface="Arial"/>
              </a:rPr>
              <a:t> Barry</a:t>
            </a:r>
            <a:r>
              <a:rPr sz="850" spc="25" dirty="0" smtClean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850" spc="35" dirty="0" smtClean="0">
                <a:solidFill>
                  <a:srgbClr val="181818"/>
                </a:solidFill>
                <a:latin typeface="Arial"/>
                <a:cs typeface="Arial"/>
              </a:rPr>
              <a:t>B</a:t>
            </a:r>
            <a:r>
              <a:rPr sz="850" spc="55" dirty="0" smtClean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850" spc="-30" dirty="0" smtClean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181818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915827" y="6585895"/>
            <a:ext cx="307403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20" dirty="0" smtClean="0">
                <a:solidFill>
                  <a:srgbClr val="2A2A2A"/>
                </a:solidFill>
                <a:latin typeface="Arial"/>
                <a:cs typeface="Arial"/>
              </a:rPr>
              <a:t>Upper</a:t>
            </a:r>
            <a:r>
              <a:rPr sz="850" spc="-10" dirty="0" smtClean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181818"/>
                </a:solidFill>
                <a:latin typeface="Arial"/>
                <a:cs typeface="Arial"/>
              </a:rPr>
              <a:t>Saddle</a:t>
            </a:r>
            <a:r>
              <a:rPr sz="850" spc="50" dirty="0" smtClean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181818"/>
                </a:solidFill>
                <a:latin typeface="Arial"/>
                <a:cs typeface="Arial"/>
              </a:rPr>
              <a:t>Rive</a:t>
            </a:r>
            <a:r>
              <a:rPr sz="850" spc="30" dirty="0" smtClean="0">
                <a:solidFill>
                  <a:srgbClr val="181818"/>
                </a:solidFill>
                <a:latin typeface="Arial"/>
                <a:cs typeface="Arial"/>
              </a:rPr>
              <a:t>r</a:t>
            </a:r>
            <a:r>
              <a:rPr sz="850" spc="40" dirty="0" smtClean="0">
                <a:solidFill>
                  <a:srgbClr val="383838"/>
                </a:solidFill>
                <a:latin typeface="Arial"/>
                <a:cs typeface="Arial"/>
              </a:rPr>
              <a:t>,</a:t>
            </a:r>
            <a:r>
              <a:rPr sz="850" spc="-15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50" spc="45" dirty="0" smtClean="0">
                <a:solidFill>
                  <a:srgbClr val="181818"/>
                </a:solidFill>
                <a:latin typeface="Arial"/>
                <a:cs typeface="Arial"/>
              </a:rPr>
              <a:t>New</a:t>
            </a:r>
            <a:r>
              <a:rPr sz="850" spc="-60" dirty="0" smtClean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181818"/>
                </a:solidFill>
                <a:latin typeface="Arial"/>
                <a:cs typeface="Arial"/>
              </a:rPr>
              <a:t>Jersey</a:t>
            </a:r>
            <a:r>
              <a:rPr sz="850" spc="20" dirty="0" smtClean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850" spc="65" dirty="0" smtClean="0">
                <a:solidFill>
                  <a:srgbClr val="181818"/>
                </a:solidFill>
                <a:latin typeface="Arial"/>
                <a:cs typeface="Arial"/>
              </a:rPr>
              <a:t>0</a:t>
            </a:r>
            <a:r>
              <a:rPr sz="850" spc="25" dirty="0" smtClean="0">
                <a:solidFill>
                  <a:srgbClr val="383838"/>
                </a:solidFill>
                <a:latin typeface="Arial"/>
                <a:cs typeface="Arial"/>
              </a:rPr>
              <a:t>7</a:t>
            </a:r>
            <a:r>
              <a:rPr sz="850" spc="10" dirty="0" smtClean="0">
                <a:solidFill>
                  <a:srgbClr val="181818"/>
                </a:solidFill>
                <a:latin typeface="Arial"/>
                <a:cs typeface="Arial"/>
              </a:rPr>
              <a:t>458</a:t>
            </a:r>
            <a:r>
              <a:rPr sz="850" spc="25" dirty="0" smtClean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latin typeface="Arial"/>
                <a:cs typeface="Arial"/>
              </a:rPr>
              <a:t>•</a:t>
            </a:r>
            <a:r>
              <a:rPr sz="850" spc="40" dirty="0" smtClean="0">
                <a:latin typeface="Arial"/>
                <a:cs typeface="Arial"/>
              </a:rPr>
              <a:t> </a:t>
            </a:r>
            <a:r>
              <a:rPr sz="850" spc="-5" dirty="0" smtClean="0">
                <a:solidFill>
                  <a:srgbClr val="383838"/>
                </a:solidFill>
                <a:latin typeface="Arial"/>
                <a:cs typeface="Arial"/>
              </a:rPr>
              <a:t>A</a:t>
            </a:r>
            <a:r>
              <a:rPr sz="850" spc="35" dirty="0" smtClean="0">
                <a:solidFill>
                  <a:srgbClr val="181818"/>
                </a:solidFill>
                <a:latin typeface="Arial"/>
                <a:cs typeface="Arial"/>
              </a:rPr>
              <a:t>ll</a:t>
            </a:r>
            <a:r>
              <a:rPr sz="850" spc="-10" dirty="0" smtClean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181818"/>
                </a:solidFill>
                <a:latin typeface="Arial"/>
                <a:cs typeface="Arial"/>
              </a:rPr>
              <a:t>rights</a:t>
            </a:r>
            <a:r>
              <a:rPr sz="850" spc="5" dirty="0" smtClean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181818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64247" y="6290125"/>
            <a:ext cx="4004945" cy="2673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8890">
              <a:lnSpc>
                <a:spcPct val="104700"/>
              </a:lnSpc>
            </a:pPr>
            <a:r>
              <a:rPr sz="800" i="1" spc="60" dirty="0" smtClean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800" i="1" spc="-85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575757"/>
                </a:solidFill>
                <a:latin typeface="Arial"/>
                <a:cs typeface="Arial"/>
              </a:rPr>
              <a:t>I</a:t>
            </a:r>
            <a:r>
              <a:rPr sz="800" i="1" spc="60" dirty="0" smtClean="0">
                <a:solidFill>
                  <a:srgbClr val="181818"/>
                </a:solidFill>
                <a:latin typeface="Arial"/>
                <a:cs typeface="Arial"/>
              </a:rPr>
              <a:t>nt</a:t>
            </a:r>
            <a:r>
              <a:rPr sz="800" i="1" spc="50" dirty="0" smtClean="0">
                <a:solidFill>
                  <a:srgbClr val="181818"/>
                </a:solidFill>
                <a:latin typeface="Arial"/>
                <a:cs typeface="Arial"/>
              </a:rPr>
              <a:t>e</a:t>
            </a:r>
            <a:r>
              <a:rPr sz="800" i="1" spc="85" dirty="0" smtClean="0">
                <a:solidFill>
                  <a:srgbClr val="575757"/>
                </a:solidFill>
                <a:latin typeface="Arial"/>
                <a:cs typeface="Arial"/>
              </a:rPr>
              <a:t>l</a:t>
            </a:r>
            <a:r>
              <a:rPr sz="800" i="1" spc="-60" dirty="0" smtClean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383838"/>
                </a:solidFill>
                <a:latin typeface="Arial"/>
                <a:cs typeface="Arial"/>
              </a:rPr>
              <a:t>Mic</a:t>
            </a:r>
            <a:r>
              <a:rPr sz="800" i="1" spc="15" dirty="0" smtClean="0">
                <a:solidFill>
                  <a:srgbClr val="383838"/>
                </a:solidFill>
                <a:latin typeface="Arial"/>
                <a:cs typeface="Arial"/>
              </a:rPr>
              <a:t>r</a:t>
            </a:r>
            <a:r>
              <a:rPr sz="800" i="1" spc="45" dirty="0" smtClean="0">
                <a:solidFill>
                  <a:srgbClr val="181818"/>
                </a:solidFill>
                <a:latin typeface="Arial"/>
                <a:cs typeface="Arial"/>
              </a:rPr>
              <a:t>oprocessors</a:t>
            </a:r>
            <a:r>
              <a:rPr sz="800" i="1" spc="-140" dirty="0" smtClean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383838"/>
                </a:solidFill>
                <a:latin typeface="Arial"/>
                <a:cs typeface="Arial"/>
              </a:rPr>
              <a:t>:</a:t>
            </a:r>
            <a:r>
              <a:rPr sz="800" i="1" spc="-75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2A2A2A"/>
                </a:solidFill>
                <a:latin typeface="Arial"/>
                <a:cs typeface="Arial"/>
              </a:rPr>
              <a:t>80861808</a:t>
            </a:r>
            <a:r>
              <a:rPr sz="800" i="1" spc="-55" dirty="0" smtClean="0">
                <a:solidFill>
                  <a:srgbClr val="2A2A2A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6E6E6E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6E6E6E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2A2A2A"/>
                </a:solidFill>
                <a:latin typeface="Arial"/>
                <a:cs typeface="Arial"/>
              </a:rPr>
              <a:t>8</a:t>
            </a:r>
            <a:r>
              <a:rPr sz="800" i="1" spc="100" dirty="0" smtClean="0">
                <a:solidFill>
                  <a:srgbClr val="2A2A2A"/>
                </a:solidFill>
                <a:latin typeface="Arial"/>
                <a:cs typeface="Arial"/>
              </a:rPr>
              <a:t>0</a:t>
            </a:r>
            <a:r>
              <a:rPr sz="800" i="1" spc="-165" dirty="0" smtClean="0">
                <a:solidFill>
                  <a:srgbClr val="494848"/>
                </a:solidFill>
                <a:latin typeface="Arial"/>
                <a:cs typeface="Arial"/>
              </a:rPr>
              <a:t>1</a:t>
            </a:r>
            <a:r>
              <a:rPr sz="800" i="1" spc="40" dirty="0" smtClean="0">
                <a:solidFill>
                  <a:srgbClr val="2A2A2A"/>
                </a:solidFill>
                <a:latin typeface="Arial"/>
                <a:cs typeface="Arial"/>
              </a:rPr>
              <a:t>8</a:t>
            </a:r>
            <a:r>
              <a:rPr sz="800" i="1" spc="-140" dirty="0" smtClean="0">
                <a:solidFill>
                  <a:srgbClr val="2A2A2A"/>
                </a:solidFill>
                <a:latin typeface="Arial"/>
                <a:cs typeface="Arial"/>
              </a:rPr>
              <a:t>6</a:t>
            </a:r>
            <a:r>
              <a:rPr sz="800" i="1" spc="0" dirty="0" smtClean="0">
                <a:solidFill>
                  <a:srgbClr val="494848"/>
                </a:solidFill>
                <a:latin typeface="Arial"/>
                <a:cs typeface="Arial"/>
              </a:rPr>
              <a:t>1</a:t>
            </a:r>
            <a:r>
              <a:rPr sz="800" i="1" spc="-100" dirty="0" smtClean="0">
                <a:solidFill>
                  <a:srgbClr val="494848"/>
                </a:solidFill>
                <a:latin typeface="Arial"/>
                <a:cs typeface="Arial"/>
              </a:rPr>
              <a:t>8</a:t>
            </a:r>
            <a:r>
              <a:rPr sz="800" i="1" spc="125" dirty="0" smtClean="0">
                <a:solidFill>
                  <a:srgbClr val="2A2A2A"/>
                </a:solidFill>
                <a:latin typeface="Arial"/>
                <a:cs typeface="Arial"/>
              </a:rPr>
              <a:t>0</a:t>
            </a:r>
            <a:r>
              <a:rPr sz="800" i="1" spc="-165" dirty="0" smtClean="0">
                <a:solidFill>
                  <a:srgbClr val="575757"/>
                </a:solidFill>
                <a:latin typeface="Arial"/>
                <a:cs typeface="Arial"/>
              </a:rPr>
              <a:t>1</a:t>
            </a:r>
            <a:r>
              <a:rPr sz="800" i="1" spc="20" dirty="0" smtClean="0">
                <a:solidFill>
                  <a:srgbClr val="2A2A2A"/>
                </a:solidFill>
                <a:latin typeface="Arial"/>
                <a:cs typeface="Arial"/>
              </a:rPr>
              <a:t>8</a:t>
            </a:r>
            <a:r>
              <a:rPr sz="800" i="1" spc="-55" dirty="0" smtClean="0">
                <a:solidFill>
                  <a:srgbClr val="2A2A2A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6E6E6E"/>
                </a:solidFill>
                <a:latin typeface="Arial"/>
                <a:cs typeface="Arial"/>
              </a:rPr>
              <a:t>,</a:t>
            </a:r>
            <a:r>
              <a:rPr sz="800" i="1" spc="55" dirty="0" smtClean="0">
                <a:solidFill>
                  <a:srgbClr val="6E6E6E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2A2A2A"/>
                </a:solidFill>
                <a:latin typeface="Arial"/>
                <a:cs typeface="Arial"/>
              </a:rPr>
              <a:t>8028</a:t>
            </a:r>
            <a:r>
              <a:rPr sz="800" i="1" spc="-70" dirty="0" smtClean="0">
                <a:solidFill>
                  <a:srgbClr val="2A2A2A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6E6E6E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6E6E6E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2A2A2A"/>
                </a:solidFill>
                <a:latin typeface="Arial"/>
                <a:cs typeface="Arial"/>
              </a:rPr>
              <a:t>8038</a:t>
            </a:r>
            <a:r>
              <a:rPr sz="800" i="1" spc="-70" dirty="0" smtClean="0">
                <a:solidFill>
                  <a:srgbClr val="2A2A2A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6E6E6E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6E6E6E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2A2A2A"/>
                </a:solidFill>
                <a:latin typeface="Arial"/>
                <a:cs typeface="Arial"/>
              </a:rPr>
              <a:t>80486</a:t>
            </a:r>
            <a:r>
              <a:rPr sz="800" i="1" spc="-50" dirty="0" smtClean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181818"/>
                </a:solidFill>
                <a:latin typeface="Arial"/>
                <a:cs typeface="Arial"/>
              </a:rPr>
              <a:t>Pen</a:t>
            </a:r>
            <a:r>
              <a:rPr sz="800" i="1" spc="-45" dirty="0" smtClean="0">
                <a:solidFill>
                  <a:srgbClr val="181818"/>
                </a:solidFill>
                <a:latin typeface="Arial"/>
                <a:cs typeface="Arial"/>
              </a:rPr>
              <a:t>t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ium</a:t>
            </a:r>
            <a:r>
              <a:rPr sz="800" i="1" spc="35" dirty="0" smtClean="0">
                <a:solidFill>
                  <a:srgbClr val="575757"/>
                </a:solidFill>
                <a:latin typeface="Arial"/>
                <a:cs typeface="Arial"/>
              </a:rPr>
              <a:t>, </a:t>
            </a:r>
            <a:r>
              <a:rPr sz="800" i="1" spc="10" dirty="0" smtClean="0">
                <a:solidFill>
                  <a:srgbClr val="181818"/>
                </a:solidFill>
                <a:latin typeface="Arial"/>
                <a:cs typeface="Arial"/>
              </a:rPr>
              <a:t>P</a:t>
            </a:r>
            <a:r>
              <a:rPr sz="800" i="1" spc="-70" dirty="0" smtClean="0">
                <a:solidFill>
                  <a:srgbClr val="181818"/>
                </a:solidFill>
                <a:latin typeface="Arial"/>
                <a:cs typeface="Arial"/>
              </a:rPr>
              <a:t>e</a:t>
            </a:r>
            <a:r>
              <a:rPr sz="800" i="1" spc="15" dirty="0" smtClean="0">
                <a:solidFill>
                  <a:srgbClr val="383838"/>
                </a:solidFill>
                <a:latin typeface="Arial"/>
                <a:cs typeface="Arial"/>
              </a:rPr>
              <a:t>n</a:t>
            </a:r>
            <a:r>
              <a:rPr sz="800" i="1" spc="-50" dirty="0" smtClean="0">
                <a:solidFill>
                  <a:srgbClr val="383838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575757"/>
                </a:solidFill>
                <a:latin typeface="Arial"/>
                <a:cs typeface="Arial"/>
              </a:rPr>
              <a:t>i</a:t>
            </a:r>
            <a:r>
              <a:rPr sz="800" i="1" spc="25" dirty="0" smtClean="0">
                <a:solidFill>
                  <a:srgbClr val="383838"/>
                </a:solidFill>
                <a:latin typeface="Arial"/>
                <a:cs typeface="Arial"/>
              </a:rPr>
              <a:t>um</a:t>
            </a:r>
            <a:r>
              <a:rPr sz="800" i="1" spc="-6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2A2A2A"/>
                </a:solidFill>
                <a:latin typeface="Arial"/>
                <a:cs typeface="Arial"/>
              </a:rPr>
              <a:t>P</a:t>
            </a:r>
            <a:r>
              <a:rPr sz="800" i="1" spc="15" dirty="0" smtClean="0">
                <a:solidFill>
                  <a:srgbClr val="494848"/>
                </a:solidFill>
                <a:latin typeface="Arial"/>
                <a:cs typeface="Arial"/>
              </a:rPr>
              <a:t>r</a:t>
            </a:r>
            <a:r>
              <a:rPr sz="800" i="1" spc="35" dirty="0" smtClean="0">
                <a:solidFill>
                  <a:srgbClr val="2A2A2A"/>
                </a:solidFill>
                <a:latin typeface="Arial"/>
                <a:cs typeface="Arial"/>
              </a:rPr>
              <a:t>o</a:t>
            </a:r>
            <a:r>
              <a:rPr sz="800" i="1" spc="-60" dirty="0" smtClean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2A2A2A"/>
                </a:solidFill>
                <a:latin typeface="Arial"/>
                <a:cs typeface="Arial"/>
              </a:rPr>
              <a:t>Process</a:t>
            </a:r>
            <a:r>
              <a:rPr sz="800" i="1" spc="-60" dirty="0" smtClean="0">
                <a:solidFill>
                  <a:srgbClr val="2A2A2A"/>
                </a:solidFill>
                <a:latin typeface="Arial"/>
                <a:cs typeface="Arial"/>
              </a:rPr>
              <a:t>o</a:t>
            </a:r>
            <a:r>
              <a:rPr sz="800" i="1" spc="25" dirty="0" smtClean="0">
                <a:solidFill>
                  <a:srgbClr val="494848"/>
                </a:solidFill>
                <a:latin typeface="Arial"/>
                <a:cs typeface="Arial"/>
              </a:rPr>
              <a:t>r,</a:t>
            </a:r>
            <a:r>
              <a:rPr sz="800" i="1" spc="20" dirty="0" smtClean="0">
                <a:solidFill>
                  <a:srgbClr val="494848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181818"/>
                </a:solidFill>
                <a:latin typeface="Arial"/>
                <a:cs typeface="Arial"/>
              </a:rPr>
              <a:t>Pen</a:t>
            </a:r>
            <a:r>
              <a:rPr sz="800" i="1" spc="-55" dirty="0" smtClean="0">
                <a:solidFill>
                  <a:srgbClr val="181818"/>
                </a:solidFill>
                <a:latin typeface="Arial"/>
                <a:cs typeface="Arial"/>
              </a:rPr>
              <a:t>t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ium</a:t>
            </a:r>
            <a:r>
              <a:rPr sz="800" i="1" spc="-3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2A2A2A"/>
                </a:solidFill>
                <a:latin typeface="Arial"/>
                <a:cs typeface="Arial"/>
              </a:rPr>
              <a:t>II,</a:t>
            </a:r>
            <a:r>
              <a:rPr sz="800" i="1" spc="-25" dirty="0" smtClean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sz="800" i="1" spc="30" dirty="0" smtClean="0">
                <a:solidFill>
                  <a:srgbClr val="181818"/>
                </a:solidFill>
                <a:latin typeface="Arial"/>
                <a:cs typeface="Arial"/>
              </a:rPr>
              <a:t>P</a:t>
            </a:r>
            <a:r>
              <a:rPr sz="800" i="1" spc="-85" dirty="0" smtClean="0">
                <a:solidFill>
                  <a:srgbClr val="181818"/>
                </a:solidFill>
                <a:latin typeface="Arial"/>
                <a:cs typeface="Arial"/>
              </a:rPr>
              <a:t>e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n</a:t>
            </a:r>
            <a:r>
              <a:rPr sz="800" i="1" spc="20" dirty="0" smtClean="0">
                <a:solidFill>
                  <a:srgbClr val="181818"/>
                </a:solidFill>
                <a:latin typeface="Arial"/>
                <a:cs typeface="Arial"/>
              </a:rPr>
              <a:t>t</a:t>
            </a:r>
            <a:r>
              <a:rPr sz="800" i="1" spc="0" dirty="0" smtClean="0">
                <a:solidFill>
                  <a:srgbClr val="494848"/>
                </a:solidFill>
                <a:latin typeface="Arial"/>
                <a:cs typeface="Arial"/>
              </a:rPr>
              <a:t>ium,</a:t>
            </a:r>
            <a:r>
              <a:rPr sz="800" i="1" spc="-25" dirty="0" smtClean="0">
                <a:solidFill>
                  <a:srgbClr val="494848"/>
                </a:solidFill>
                <a:latin typeface="Arial"/>
                <a:cs typeface="Arial"/>
              </a:rPr>
              <a:t> </a:t>
            </a:r>
            <a:r>
              <a:rPr sz="800" i="1" spc="20" dirty="0" smtClean="0">
                <a:solidFill>
                  <a:srgbClr val="383838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6E6E6E"/>
                </a:solidFill>
                <a:latin typeface="Arial"/>
                <a:cs typeface="Arial"/>
              </a:rPr>
              <a:t>,</a:t>
            </a:r>
            <a:r>
              <a:rPr sz="800" i="1" spc="-55" dirty="0" smtClean="0">
                <a:solidFill>
                  <a:srgbClr val="6E6E6E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2A2A2A"/>
                </a:solidFill>
                <a:latin typeface="Arial"/>
                <a:cs typeface="Arial"/>
              </a:rPr>
              <a:t>and</a:t>
            </a:r>
            <a:r>
              <a:rPr sz="800" i="1" spc="-20" dirty="0" smtClean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2A2A2A"/>
                </a:solidFill>
                <a:latin typeface="Arial"/>
                <a:cs typeface="Arial"/>
              </a:rPr>
              <a:t>Core2 </a:t>
            </a:r>
            <a:r>
              <a:rPr sz="800" i="1" spc="-75" dirty="0" smtClean="0">
                <a:solidFill>
                  <a:srgbClr val="383838"/>
                </a:solidFill>
                <a:latin typeface="Arial"/>
                <a:cs typeface="Arial"/>
              </a:rPr>
              <a:t>w</a:t>
            </a:r>
            <a:r>
              <a:rPr sz="800" i="1" spc="-5" dirty="0" smtClean="0">
                <a:solidFill>
                  <a:srgbClr val="575757"/>
                </a:solidFill>
                <a:latin typeface="Arial"/>
                <a:cs typeface="Arial"/>
              </a:rPr>
              <a:t>i</a:t>
            </a:r>
            <a:r>
              <a:rPr sz="800" i="1" spc="-45" dirty="0" smtClean="0">
                <a:solidFill>
                  <a:srgbClr val="383838"/>
                </a:solidFill>
                <a:latin typeface="Arial"/>
                <a:cs typeface="Arial"/>
              </a:rPr>
              <a:t>t</a:t>
            </a:r>
            <a:r>
              <a:rPr sz="800" i="1" spc="75" dirty="0" smtClean="0">
                <a:solidFill>
                  <a:srgbClr val="181818"/>
                </a:solidFill>
                <a:latin typeface="Arial"/>
                <a:cs typeface="Arial"/>
              </a:rPr>
              <a:t>h</a:t>
            </a:r>
            <a:r>
              <a:rPr sz="800" i="1" spc="-25" dirty="0" smtClean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181818"/>
                </a:solidFill>
                <a:latin typeface="Arial"/>
                <a:cs typeface="Arial"/>
              </a:rPr>
              <a:t>6</a:t>
            </a:r>
            <a:r>
              <a:rPr sz="800" i="1" spc="5" dirty="0" smtClean="0">
                <a:solidFill>
                  <a:srgbClr val="181818"/>
                </a:solidFill>
                <a:latin typeface="Arial"/>
                <a:cs typeface="Arial"/>
              </a:rPr>
              <a:t>4</a:t>
            </a:r>
            <a:r>
              <a:rPr sz="800" i="1" spc="-10" dirty="0" smtClean="0">
                <a:solidFill>
                  <a:srgbClr val="383838"/>
                </a:solidFill>
                <a:latin typeface="Arial"/>
                <a:cs typeface="Arial"/>
              </a:rPr>
              <a:t>-bit</a:t>
            </a:r>
            <a:r>
              <a:rPr sz="800" i="1" spc="-30" dirty="0" smtClean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181818"/>
                </a:solidFill>
                <a:latin typeface="Arial"/>
                <a:cs typeface="Arial"/>
              </a:rPr>
              <a:t>Ext</a:t>
            </a:r>
            <a:r>
              <a:rPr sz="800" i="1" spc="-60" dirty="0" smtClean="0">
                <a:solidFill>
                  <a:srgbClr val="181818"/>
                </a:solidFill>
                <a:latin typeface="Arial"/>
                <a:cs typeface="Arial"/>
              </a:rPr>
              <a:t>e</a:t>
            </a:r>
            <a:r>
              <a:rPr sz="800" i="1" spc="55" dirty="0" smtClean="0">
                <a:solidFill>
                  <a:srgbClr val="383838"/>
                </a:solidFill>
                <a:latin typeface="Arial"/>
                <a:cs typeface="Arial"/>
              </a:rPr>
              <a:t>n</a:t>
            </a:r>
            <a:r>
              <a:rPr sz="800" i="1" spc="-45" dirty="0" smtClean="0">
                <a:solidFill>
                  <a:srgbClr val="181818"/>
                </a:solidFill>
                <a:latin typeface="Arial"/>
                <a:cs typeface="Arial"/>
              </a:rPr>
              <a:t>s</a:t>
            </a:r>
            <a:r>
              <a:rPr sz="800" i="1" spc="35" dirty="0" smtClean="0">
                <a:solidFill>
                  <a:srgbClr val="494848"/>
                </a:solidFill>
                <a:latin typeface="Arial"/>
                <a:cs typeface="Arial"/>
              </a:rPr>
              <a:t>i</a:t>
            </a:r>
            <a:r>
              <a:rPr sz="800" i="1" spc="0" dirty="0" smtClean="0">
                <a:solidFill>
                  <a:srgbClr val="2A2A2A"/>
                </a:solidFill>
                <a:latin typeface="Arial"/>
                <a:cs typeface="Arial"/>
              </a:rPr>
              <a:t>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15127" y="6444540"/>
            <a:ext cx="2280920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2A2A2A"/>
                </a:solidFill>
                <a:latin typeface="Arial"/>
                <a:cs typeface="Arial"/>
              </a:rPr>
              <a:t>Copyright</a:t>
            </a:r>
            <a:r>
              <a:rPr sz="850" spc="5" dirty="0" smtClean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2A2A2A"/>
                </a:solidFill>
                <a:latin typeface="Arial"/>
                <a:cs typeface="Arial"/>
              </a:rPr>
              <a:t>©2009</a:t>
            </a:r>
            <a:r>
              <a:rPr sz="850" spc="70" dirty="0" smtClean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181818"/>
                </a:solidFill>
                <a:latin typeface="Arial"/>
                <a:cs typeface="Arial"/>
              </a:rPr>
              <a:t>by</a:t>
            </a:r>
            <a:r>
              <a:rPr sz="850" spc="35" dirty="0" smtClean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181818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latin typeface="Arial"/>
                <a:cs typeface="Arial"/>
              </a:rPr>
              <a:t>E</a:t>
            </a:r>
            <a:r>
              <a:rPr sz="850" spc="15" dirty="0" smtClean="0">
                <a:solidFill>
                  <a:srgbClr val="2A2A2A"/>
                </a:solidFill>
                <a:latin typeface="Arial"/>
                <a:cs typeface="Arial"/>
              </a:rPr>
              <a:t>ducation</a:t>
            </a:r>
            <a:r>
              <a:rPr sz="850" spc="-160" dirty="0" smtClean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sz="850" spc="40" dirty="0" smtClean="0">
                <a:solidFill>
                  <a:srgbClr val="575757"/>
                </a:solidFill>
                <a:latin typeface="Arial"/>
                <a:cs typeface="Arial"/>
              </a:rPr>
              <a:t>,</a:t>
            </a:r>
            <a:r>
              <a:rPr sz="850" spc="-50" dirty="0" smtClean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181818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C</a:t>
            </a:r>
            <a:r>
              <a:rPr sz="4000" b="1" spc="-40" dirty="0" smtClean="0">
                <a:latin typeface="Arial"/>
                <a:cs typeface="Arial"/>
              </a:rPr>
              <a:t>o</a:t>
            </a:r>
            <a:r>
              <a:rPr sz="4000" b="1" spc="-30" dirty="0" smtClean="0">
                <a:latin typeface="Arial"/>
                <a:cs typeface="Arial"/>
              </a:rPr>
              <a:t>mp</a:t>
            </a:r>
            <a:r>
              <a:rPr sz="4000" b="1" spc="-40" dirty="0" smtClean="0">
                <a:latin typeface="Arial"/>
                <a:cs typeface="Arial"/>
              </a:rPr>
              <a:t>a</a:t>
            </a:r>
            <a:r>
              <a:rPr sz="4000" b="1" spc="-20" dirty="0" smtClean="0">
                <a:latin typeface="Arial"/>
                <a:cs typeface="Arial"/>
              </a:rPr>
              <a:t>rison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399780" cy="41167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rison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(CMP)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sub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eve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c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ges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Useful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 ch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cking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 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ocat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ai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 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ot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valu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355600" marR="102235" indent="-342900" algn="just">
              <a:lnSpc>
                <a:spcPct val="999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CMP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n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lowed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co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 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which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its.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140" y="6026911"/>
            <a:ext cx="7009765" cy="4362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853564" algn="l"/>
              </a:tabLst>
            </a:pPr>
            <a:r>
              <a:rPr sz="2800" spc="-20" dirty="0" smtClean="0">
                <a:solidFill>
                  <a:srgbClr val="FFFFFF"/>
                </a:solidFill>
                <a:latin typeface="Arial"/>
                <a:cs typeface="Arial"/>
              </a:rPr>
              <a:t>Cha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ter</a:t>
            </a:r>
            <a:r>
              <a:rPr sz="2800" spc="3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:	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Arith</a:t>
            </a:r>
            <a:r>
              <a:rPr sz="2800" spc="-20" dirty="0" smtClean="0">
                <a:solidFill>
                  <a:srgbClr val="FFFFFF"/>
                </a:solidFill>
                <a:latin typeface="Arial"/>
                <a:cs typeface="Arial"/>
              </a:rPr>
              <a:t>met</a:t>
            </a:r>
            <a:r>
              <a:rPr sz="2800" spc="-5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c </a:t>
            </a:r>
            <a:r>
              <a:rPr sz="2800" spc="-2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800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-2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ic I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ns</a:t>
            </a:r>
            <a:r>
              <a:rPr sz="2800" spc="-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uc</a:t>
            </a:r>
            <a:r>
              <a:rPr sz="2800" spc="-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1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-15" dirty="0" smtClean="0">
                <a:solidFill>
                  <a:srgbClr val="FFFFFF"/>
                </a:solidFill>
                <a:latin typeface="Arial"/>
                <a:cs typeface="Arial"/>
              </a:rPr>
              <a:t>ons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920"/>
              </a:lnSpc>
            </a:pPr>
            <a:r>
              <a:rPr sz="4200" b="1" spc="-155" dirty="0" smtClean="0">
                <a:latin typeface="Arial"/>
                <a:cs typeface="Arial"/>
              </a:rPr>
              <a:t>C</a:t>
            </a:r>
            <a:r>
              <a:rPr sz="4200" b="1" spc="-145" dirty="0" smtClean="0">
                <a:latin typeface="Arial"/>
                <a:cs typeface="Arial"/>
              </a:rPr>
              <a:t>o</a:t>
            </a:r>
            <a:r>
              <a:rPr sz="4200" b="1" spc="-160" dirty="0" smtClean="0">
                <a:latin typeface="Arial"/>
                <a:cs typeface="Arial"/>
              </a:rPr>
              <a:t>mp</a:t>
            </a:r>
            <a:r>
              <a:rPr sz="4200" b="1" spc="-135" dirty="0" smtClean="0">
                <a:latin typeface="Arial"/>
                <a:cs typeface="Arial"/>
              </a:rPr>
              <a:t>a</a:t>
            </a:r>
            <a:r>
              <a:rPr sz="4200" b="1" spc="-100" dirty="0" smtClean="0">
                <a:latin typeface="Arial"/>
                <a:cs typeface="Arial"/>
              </a:rPr>
              <a:t>re</a:t>
            </a:r>
            <a:r>
              <a:rPr sz="4200" b="1" spc="-20" dirty="0" smtClean="0">
                <a:latin typeface="Arial"/>
                <a:cs typeface="Arial"/>
              </a:rPr>
              <a:t> </a:t>
            </a:r>
            <a:r>
              <a:rPr sz="4200" b="1" spc="-125" dirty="0" smtClean="0">
                <a:latin typeface="Arial"/>
                <a:cs typeface="Arial"/>
              </a:rPr>
              <a:t>and</a:t>
            </a:r>
            <a:r>
              <a:rPr sz="4200" b="1" spc="-75" dirty="0" smtClean="0">
                <a:latin typeface="Arial"/>
                <a:cs typeface="Arial"/>
              </a:rPr>
              <a:t> </a:t>
            </a:r>
            <a:r>
              <a:rPr sz="4200" b="1" spc="-130" dirty="0" smtClean="0">
                <a:latin typeface="Arial"/>
                <a:cs typeface="Arial"/>
              </a:rPr>
              <a:t>Exch</a:t>
            </a:r>
            <a:r>
              <a:rPr sz="4200" b="1" spc="-140" dirty="0" smtClean="0">
                <a:latin typeface="Arial"/>
                <a:cs typeface="Arial"/>
              </a:rPr>
              <a:t>a</a:t>
            </a:r>
            <a:r>
              <a:rPr sz="4200" b="1" spc="-130" dirty="0" smtClean="0">
                <a:latin typeface="Arial"/>
                <a:cs typeface="Arial"/>
              </a:rPr>
              <a:t>n</a:t>
            </a:r>
            <a:r>
              <a:rPr sz="4200" b="1" spc="-150" dirty="0" smtClean="0">
                <a:latin typeface="Arial"/>
                <a:cs typeface="Arial"/>
              </a:rPr>
              <a:t>g</a:t>
            </a:r>
            <a:r>
              <a:rPr sz="4200" b="1" spc="-120" dirty="0" smtClean="0">
                <a:latin typeface="Arial"/>
                <a:cs typeface="Arial"/>
              </a:rPr>
              <a:t>e</a:t>
            </a:r>
            <a:r>
              <a:rPr sz="4200" b="1" spc="-40" dirty="0" smtClean="0">
                <a:latin typeface="Arial"/>
                <a:cs typeface="Arial"/>
              </a:rPr>
              <a:t> </a:t>
            </a:r>
            <a:r>
              <a:rPr sz="4200" b="1" spc="-50" dirty="0" smtClean="0">
                <a:latin typeface="Arial"/>
                <a:cs typeface="Arial"/>
              </a:rPr>
              <a:t>(</a:t>
            </a:r>
            <a:r>
              <a:rPr sz="4200" b="1" spc="-125" dirty="0" smtClean="0">
                <a:latin typeface="Arial"/>
                <a:cs typeface="Arial"/>
              </a:rPr>
              <a:t>80486</a:t>
            </a:r>
            <a:r>
              <a:rPr sz="4200" b="1" spc="-120" dirty="0" smtClean="0">
                <a:latin typeface="Arial"/>
                <a:cs typeface="Arial"/>
              </a:rPr>
              <a:t>–</a:t>
            </a:r>
            <a:endParaRPr sz="4200">
              <a:latin typeface="Arial"/>
              <a:cs typeface="Arial"/>
            </a:endParaRPr>
          </a:p>
          <a:p>
            <a:pPr marL="118745">
              <a:lnSpc>
                <a:spcPts val="4880"/>
              </a:lnSpc>
            </a:pPr>
            <a:r>
              <a:rPr sz="4200" b="1" spc="-125" dirty="0" smtClean="0">
                <a:latin typeface="Arial"/>
                <a:cs typeface="Arial"/>
              </a:rPr>
              <a:t>Core</a:t>
            </a:r>
            <a:r>
              <a:rPr sz="4200" b="1" spc="-120" dirty="0" smtClean="0">
                <a:latin typeface="Arial"/>
                <a:cs typeface="Arial"/>
              </a:rPr>
              <a:t>2</a:t>
            </a:r>
            <a:r>
              <a:rPr sz="4200" b="1" spc="-30" dirty="0" smtClean="0">
                <a:latin typeface="Arial"/>
                <a:cs typeface="Arial"/>
              </a:rPr>
              <a:t> </a:t>
            </a:r>
            <a:r>
              <a:rPr sz="4200" b="1" spc="-120" dirty="0" smtClean="0">
                <a:latin typeface="Arial"/>
                <a:cs typeface="Arial"/>
              </a:rPr>
              <a:t>Process</a:t>
            </a:r>
            <a:r>
              <a:rPr sz="4200" b="1" spc="-150" dirty="0" smtClean="0">
                <a:latin typeface="Arial"/>
                <a:cs typeface="Arial"/>
              </a:rPr>
              <a:t>o</a:t>
            </a:r>
            <a:r>
              <a:rPr sz="4200" b="1" spc="-100" dirty="0" smtClean="0">
                <a:latin typeface="Arial"/>
                <a:cs typeface="Arial"/>
              </a:rPr>
              <a:t>rs</a:t>
            </a:r>
            <a:r>
              <a:rPr sz="4200" b="1" spc="-30" dirty="0" smtClean="0">
                <a:latin typeface="Arial"/>
                <a:cs typeface="Arial"/>
              </a:rPr>
              <a:t> </a:t>
            </a:r>
            <a:r>
              <a:rPr sz="4200" b="1" spc="-110" dirty="0" smtClean="0">
                <a:latin typeface="Arial"/>
                <a:cs typeface="Arial"/>
              </a:rPr>
              <a:t>Only)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632965"/>
            <a:ext cx="8714105" cy="40474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36207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Com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exch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(CMPXC</a:t>
            </a:r>
            <a:r>
              <a:rPr sz="3200" spc="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G)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stin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accum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9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fo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nd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nly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8048</a:t>
            </a:r>
            <a:r>
              <a:rPr sz="2800" spc="-20" dirty="0" smtClean="0">
                <a:latin typeface="Arial"/>
                <a:cs typeface="Arial"/>
              </a:rPr>
              <a:t>6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-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Co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e2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2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l,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source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copi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 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stin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n;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if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ot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l,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stin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copi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accumu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ts val="3329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str</a:t>
            </a:r>
            <a:r>
              <a:rPr sz="2800" spc="-15" dirty="0" smtClean="0">
                <a:latin typeface="Arial"/>
                <a:cs typeface="Arial"/>
              </a:rPr>
              <a:t>uct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funct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8-, 16-,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32-bit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ata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386445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CMPXCHG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CX,DX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xam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324102"/>
            <a:ext cx="8446770" cy="43135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com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cont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nts of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CX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-14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AX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4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marR="836294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CX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q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ls</a:t>
            </a:r>
            <a:r>
              <a:rPr sz="2800" spc="-1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35" dirty="0" smtClean="0">
                <a:latin typeface="Arial"/>
                <a:cs typeface="Arial"/>
              </a:rPr>
              <a:t>X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DX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 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-14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35" dirty="0" smtClean="0">
                <a:latin typeface="Arial"/>
                <a:cs typeface="Arial"/>
              </a:rPr>
              <a:t>X</a:t>
            </a:r>
            <a:r>
              <a:rPr sz="2800" spc="-10" dirty="0" smtClean="0">
                <a:latin typeface="Arial"/>
                <a:cs typeface="Arial"/>
              </a:rPr>
              <a:t>;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CX</a:t>
            </a:r>
            <a:r>
              <a:rPr sz="2800" spc="-10" dirty="0" smtClean="0">
                <a:latin typeface="Arial"/>
                <a:cs typeface="Arial"/>
              </a:rPr>
              <a:t> 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q</a:t>
            </a:r>
            <a:r>
              <a:rPr sz="2800" spc="-15" dirty="0" smtClean="0">
                <a:latin typeface="Arial"/>
                <a:cs typeface="Arial"/>
              </a:rPr>
              <a:t>ual to</a:t>
            </a:r>
            <a:r>
              <a:rPr sz="2800" spc="-1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35" dirty="0" smtClean="0">
                <a:latin typeface="Arial"/>
                <a:cs typeface="Arial"/>
              </a:rPr>
              <a:t>X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CX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-16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AX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al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omp</a:t>
            </a:r>
            <a:r>
              <a:rPr sz="2800" spc="-15" dirty="0" smtClean="0">
                <a:latin typeface="Arial"/>
                <a:cs typeface="Arial"/>
              </a:rPr>
              <a:t>ares</a:t>
            </a:r>
            <a:r>
              <a:rPr sz="2800" spc="-13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AL</a:t>
            </a:r>
            <a:r>
              <a:rPr sz="2800" spc="-1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8-bit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ata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3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X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35" dirty="0" smtClean="0">
                <a:latin typeface="Arial"/>
                <a:cs typeface="Arial"/>
              </a:rPr>
              <a:t>w</a:t>
            </a:r>
            <a:r>
              <a:rPr sz="2800" spc="-10" dirty="0" smtClean="0">
                <a:latin typeface="Arial"/>
                <a:cs typeface="Arial"/>
              </a:rPr>
              <a:t>ith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50"/>
              </a:lnSpc>
            </a:pPr>
            <a:r>
              <a:rPr sz="2800" spc="-15" dirty="0" smtClean="0">
                <a:latin typeface="Arial"/>
                <a:cs typeface="Arial"/>
              </a:rPr>
              <a:t>32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data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nds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eit</a:t>
            </a:r>
            <a:r>
              <a:rPr sz="2800" spc="-15" dirty="0" smtClean="0">
                <a:latin typeface="Arial"/>
                <a:cs typeface="Arial"/>
              </a:rPr>
              <a:t>her</a:t>
            </a:r>
            <a:r>
              <a:rPr sz="2800" spc="4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</a:t>
            </a:r>
            <a:r>
              <a:rPr sz="2800" spc="-10" dirty="0" smtClean="0">
                <a:latin typeface="Arial"/>
                <a:cs typeface="Arial"/>
              </a:rPr>
              <a:t>-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32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0"/>
              </a:spcBef>
            </a:pPr>
            <a:endParaRPr sz="750"/>
          </a:p>
          <a:p>
            <a:pPr marL="355600" marR="126364" indent="-342900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will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10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stem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crash.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nfo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mat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this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bt</a:t>
            </a:r>
            <a:r>
              <a:rPr sz="2800" spc="-10" dirty="0" smtClean="0">
                <a:latin typeface="Arial"/>
                <a:cs typeface="Arial"/>
              </a:rPr>
              <a:t>ai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ed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9"/>
              </a:lnSpc>
            </a:pP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  <a:hlinkClick r:id="rId3"/>
              </a:rPr>
              <a:t>w</a:t>
            </a:r>
            <a:r>
              <a:rPr sz="2800" spc="-40" dirty="0" smtClean="0">
                <a:latin typeface="Arial"/>
                <a:cs typeface="Arial"/>
                <a:hlinkClick r:id="rId3"/>
              </a:rPr>
              <a:t>w</a:t>
            </a:r>
            <a:r>
              <a:rPr sz="2800" spc="-185" dirty="0" smtClean="0">
                <a:latin typeface="Arial"/>
                <a:cs typeface="Arial"/>
                <a:hlinkClick r:id="rId3"/>
              </a:rPr>
              <a:t>w</a:t>
            </a:r>
            <a:r>
              <a:rPr sz="2800" spc="-10" dirty="0" smtClean="0">
                <a:latin typeface="Arial"/>
                <a:cs typeface="Arial"/>
                <a:hlinkClick r:id="rId3"/>
              </a:rPr>
              <a:t>.i</a:t>
            </a:r>
            <a:r>
              <a:rPr sz="2800" spc="-15" dirty="0" smtClean="0">
                <a:latin typeface="Arial"/>
                <a:cs typeface="Arial"/>
                <a:hlinkClick r:id="rId3"/>
              </a:rPr>
              <a:t>nte</a:t>
            </a:r>
            <a:r>
              <a:rPr sz="2800" spc="-5" dirty="0" smtClean="0">
                <a:latin typeface="Arial"/>
                <a:cs typeface="Arial"/>
                <a:hlinkClick r:id="rId3"/>
              </a:rPr>
              <a:t>l</a:t>
            </a:r>
            <a:r>
              <a:rPr sz="2800" spc="-15" dirty="0" smtClean="0">
                <a:latin typeface="Arial"/>
                <a:cs typeface="Arial"/>
                <a:hlinkClick r:id="rId3"/>
              </a:rPr>
              <a:t>.co</a:t>
            </a:r>
            <a:r>
              <a:rPr sz="2800" spc="-25" dirty="0" smtClean="0">
                <a:latin typeface="Arial"/>
                <a:cs typeface="Arial"/>
                <a:hlinkClick r:id="rId3"/>
              </a:rPr>
              <a:t>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4939" y="122046"/>
            <a:ext cx="8848090" cy="604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  <a:tabLst>
                <a:tab pos="1030605" algn="l"/>
              </a:tabLst>
            </a:pPr>
            <a:r>
              <a:rPr sz="4000" b="1" spc="-30" dirty="0" smtClean="0">
                <a:latin typeface="Arial"/>
                <a:cs typeface="Arial"/>
              </a:rPr>
              <a:t>5</a:t>
            </a:r>
            <a:r>
              <a:rPr sz="4000" b="1" spc="-20" dirty="0" smtClean="0">
                <a:latin typeface="Arial"/>
                <a:cs typeface="Arial"/>
              </a:rPr>
              <a:t>-2	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U</a:t>
            </a:r>
            <a:r>
              <a:rPr sz="4000" b="1" spc="-335" dirty="0" smtClean="0">
                <a:latin typeface="Arial"/>
                <a:cs typeface="Arial"/>
              </a:rPr>
              <a:t>L</a:t>
            </a:r>
            <a:r>
              <a:rPr sz="4000" b="1" spc="-25" dirty="0" smtClean="0">
                <a:latin typeface="Arial"/>
                <a:cs typeface="Arial"/>
              </a:rPr>
              <a:t>TIP</a:t>
            </a:r>
            <a:r>
              <a:rPr sz="4000" b="1" spc="-40" dirty="0" smtClean="0">
                <a:latin typeface="Arial"/>
                <a:cs typeface="Arial"/>
              </a:rPr>
              <a:t>L</a:t>
            </a:r>
            <a:r>
              <a:rPr sz="4000" b="1" spc="-20" dirty="0" smtClean="0">
                <a:latin typeface="Arial"/>
                <a:cs typeface="Arial"/>
              </a:rPr>
              <a:t>IC</a:t>
            </a:r>
            <a:r>
              <a:rPr sz="4000" b="1" spc="-340" dirty="0" smtClean="0">
                <a:latin typeface="Arial"/>
                <a:cs typeface="Arial"/>
              </a:rPr>
              <a:t>A</a:t>
            </a:r>
            <a:r>
              <a:rPr sz="4000" b="1" spc="-25" dirty="0" smtClean="0">
                <a:latin typeface="Arial"/>
                <a:cs typeface="Arial"/>
              </a:rPr>
              <a:t>TION</a:t>
            </a:r>
            <a:r>
              <a:rPr sz="4000" b="1" spc="-120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A</a:t>
            </a:r>
            <a:r>
              <a:rPr sz="4000" b="1" spc="-45" dirty="0" smtClean="0">
                <a:latin typeface="Arial"/>
                <a:cs typeface="Arial"/>
              </a:rPr>
              <a:t>N</a:t>
            </a:r>
            <a:r>
              <a:rPr sz="4000" b="1" spc="-30" dirty="0" smtClean="0">
                <a:latin typeface="Arial"/>
                <a:cs typeface="Arial"/>
              </a:rPr>
              <a:t>D</a:t>
            </a:r>
            <a:r>
              <a:rPr sz="4000" b="1" spc="1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DIVISION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796655" cy="49009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29209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Earl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rocessors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could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ul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y 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vide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p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ram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 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 or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divi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using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series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shifts 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su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tracti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9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12700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ma</a:t>
            </a:r>
            <a:r>
              <a:rPr sz="2800" spc="-15" dirty="0" smtClean="0">
                <a:latin typeface="Arial"/>
                <a:cs typeface="Arial"/>
              </a:rPr>
              <a:t>nuf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20" dirty="0" smtClean="0">
                <a:latin typeface="Arial"/>
                <a:cs typeface="Arial"/>
              </a:rPr>
              <a:t>were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awa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ina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q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15" dirty="0" smtClean="0">
                <a:latin typeface="Arial"/>
                <a:cs typeface="Arial"/>
              </a:rPr>
              <a:t>y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th</a:t>
            </a:r>
            <a:r>
              <a:rPr sz="2800" spc="-15" dirty="0" smtClean="0">
                <a:latin typeface="Arial"/>
                <a:cs typeface="Arial"/>
              </a:rPr>
              <a:t>ey</a:t>
            </a:r>
            <a:r>
              <a:rPr sz="2800" spc="-10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nco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mul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lic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v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10" dirty="0" smtClean="0">
                <a:latin typeface="Arial"/>
                <a:cs typeface="Arial"/>
              </a:rPr>
              <a:t> instr</a:t>
            </a:r>
            <a:r>
              <a:rPr sz="2800" spc="-15" dirty="0" smtClean="0">
                <a:latin typeface="Arial"/>
                <a:cs typeface="Arial"/>
              </a:rPr>
              <a:t>uct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newer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mic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so</a:t>
            </a:r>
            <a:r>
              <a:rPr sz="2800" spc="-10" dirty="0" smtClean="0">
                <a:latin typeface="Arial"/>
                <a:cs typeface="Arial"/>
              </a:rPr>
              <a:t>rs.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5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9398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-5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–</a:t>
            </a:r>
            <a:r>
              <a:rPr sz="3200" spc="0" dirty="0" smtClean="0">
                <a:latin typeface="Arial"/>
                <a:cs typeface="Arial"/>
              </a:rPr>
              <a:t>Cor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special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cir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ui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do 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few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clocking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rio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ts val="3329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over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40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cl</a:t>
            </a:r>
            <a:r>
              <a:rPr sz="2800" spc="-15" dirty="0" smtClean="0">
                <a:latin typeface="Arial"/>
                <a:cs typeface="Arial"/>
              </a:rPr>
              <a:t>oc</a:t>
            </a:r>
            <a:r>
              <a:rPr sz="2800" spc="-10" dirty="0" smtClean="0">
                <a:latin typeface="Arial"/>
                <a:cs typeface="Arial"/>
              </a:rPr>
              <a:t>k</a:t>
            </a:r>
            <a:r>
              <a:rPr sz="2800" spc="-15" dirty="0" smtClean="0">
                <a:latin typeface="Arial"/>
                <a:cs typeface="Arial"/>
              </a:rPr>
              <a:t>ing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iods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ear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ier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proces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ors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25" dirty="0" smtClean="0">
                <a:latin typeface="Arial"/>
                <a:cs typeface="Arial"/>
              </a:rPr>
              <a:t>8</a:t>
            </a:r>
            <a:r>
              <a:rPr sz="4200" b="1" spc="-90" dirty="0" smtClean="0">
                <a:latin typeface="Arial"/>
                <a:cs typeface="Arial"/>
              </a:rPr>
              <a:t>-Bit</a:t>
            </a:r>
            <a:r>
              <a:rPr sz="4200" b="1" spc="-45" dirty="0" smtClean="0">
                <a:latin typeface="Arial"/>
                <a:cs typeface="Arial"/>
              </a:rPr>
              <a:t> </a:t>
            </a:r>
            <a:r>
              <a:rPr sz="4200" b="1" spc="-100" dirty="0" smtClean="0">
                <a:latin typeface="Arial"/>
                <a:cs typeface="Arial"/>
              </a:rPr>
              <a:t>Multiplication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581390" cy="5033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ul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icand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ways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680085" indent="-28702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mul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li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ny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15" dirty="0" smtClean="0">
                <a:latin typeface="Arial"/>
                <a:cs typeface="Arial"/>
              </a:rPr>
              <a:t>ter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mem</a:t>
            </a:r>
            <a:r>
              <a:rPr sz="2800" spc="-15" dirty="0" smtClean="0">
                <a:latin typeface="Arial"/>
                <a:cs typeface="Arial"/>
              </a:rPr>
              <a:t>ory</a:t>
            </a:r>
            <a:r>
              <a:rPr sz="2800" spc="-10" dirty="0" smtClean="0">
                <a:latin typeface="Arial"/>
                <a:cs typeface="Arial"/>
              </a:rPr>
              <a:t> l</a:t>
            </a:r>
            <a:r>
              <a:rPr sz="2800" spc="-15" dirty="0" smtClean="0">
                <a:latin typeface="Arial"/>
                <a:cs typeface="Arial"/>
              </a:rPr>
              <a:t>oca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Imm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n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wed 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speci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imm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 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p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69151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 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cause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always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the 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tim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20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0" dirty="0" smtClean="0">
                <a:latin typeface="Arial"/>
                <a:cs typeface="Arial"/>
              </a:rPr>
              <a:t>u</a:t>
            </a:r>
            <a:r>
              <a:rPr sz="4000" b="1" spc="-20" dirty="0" smtClean="0">
                <a:latin typeface="Arial"/>
                <a:cs typeface="Arial"/>
              </a:rPr>
              <a:t>ltiplication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648700" cy="4375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Perf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bytes,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words,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bl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words,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ign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(IMUL)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un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ign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eg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(</a:t>
            </a:r>
            <a:r>
              <a:rPr sz="2800" spc="-20" dirty="0" smtClean="0">
                <a:latin typeface="Arial"/>
                <a:cs typeface="Arial"/>
              </a:rPr>
              <a:t>MUL)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5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Pro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uct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ul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icati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lways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wid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9"/>
              </a:spcBef>
            </a:pPr>
            <a:endParaRPr sz="650"/>
          </a:p>
          <a:p>
            <a:pPr marL="756285" marR="582295" lvl="1" indent="-287020" algn="just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two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um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mul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li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ate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16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 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ct;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two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16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um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ate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32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t;</a:t>
            </a:r>
            <a:r>
              <a:rPr sz="2800" spc="-15" dirty="0" smtClean="0">
                <a:latin typeface="Arial"/>
                <a:cs typeface="Arial"/>
              </a:rPr>
              <a:t> two 32-bit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mbe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ge</a:t>
            </a:r>
            <a:r>
              <a:rPr sz="2800" spc="-15" dirty="0" smtClean="0">
                <a:latin typeface="Arial"/>
                <a:cs typeface="Arial"/>
              </a:rPr>
              <a:t>nerate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6</a:t>
            </a:r>
            <a:r>
              <a:rPr sz="2800" spc="-15" dirty="0" smtClean="0">
                <a:latin typeface="Arial"/>
                <a:cs typeface="Arial"/>
              </a:rPr>
              <a:t>4</a:t>
            </a:r>
            <a:r>
              <a:rPr sz="2800" spc="-10" dirty="0" smtClean="0">
                <a:latin typeface="Arial"/>
                <a:cs typeface="Arial"/>
              </a:rPr>
              <a:t>-bit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od</a:t>
            </a:r>
            <a:r>
              <a:rPr sz="2800" spc="-15" dirty="0" smtClean="0">
                <a:latin typeface="Arial"/>
                <a:cs typeface="Arial"/>
              </a:rPr>
              <a:t>uct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44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756285" marR="310515" lvl="1" indent="-287020">
              <a:lnSpc>
                <a:spcPts val="335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64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Pent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um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4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two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64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um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 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lt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ate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128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pro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uct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25" dirty="0" smtClean="0">
                <a:latin typeface="Arial"/>
                <a:cs typeface="Arial"/>
              </a:rPr>
              <a:t>16</a:t>
            </a:r>
            <a:r>
              <a:rPr sz="4200" b="1" spc="-90" dirty="0" smtClean="0">
                <a:latin typeface="Arial"/>
                <a:cs typeface="Arial"/>
              </a:rPr>
              <a:t>-Bit</a:t>
            </a:r>
            <a:r>
              <a:rPr sz="4200" b="1" spc="-35" dirty="0" smtClean="0">
                <a:latin typeface="Arial"/>
                <a:cs typeface="Arial"/>
              </a:rPr>
              <a:t> </a:t>
            </a:r>
            <a:r>
              <a:rPr sz="4200" b="1" spc="-175" dirty="0" smtClean="0">
                <a:latin typeface="Arial"/>
                <a:cs typeface="Arial"/>
              </a:rPr>
              <a:t>M</a:t>
            </a:r>
            <a:r>
              <a:rPr sz="4200" b="1" spc="-145" dirty="0" smtClean="0">
                <a:latin typeface="Arial"/>
                <a:cs typeface="Arial"/>
              </a:rPr>
              <a:t>u</a:t>
            </a:r>
            <a:r>
              <a:rPr sz="4200" b="1" spc="-90" dirty="0" smtClean="0">
                <a:latin typeface="Arial"/>
                <a:cs typeface="Arial"/>
              </a:rPr>
              <a:t>ltiplication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446135" cy="4703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60" dirty="0" smtClean="0">
                <a:latin typeface="Arial"/>
                <a:cs typeface="Arial"/>
              </a:rPr>
              <a:t>W</a:t>
            </a:r>
            <a:r>
              <a:rPr sz="3200" spc="0" dirty="0" smtClean="0">
                <a:latin typeface="Arial"/>
                <a:cs typeface="Arial"/>
              </a:rPr>
              <a:t>ord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very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simil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 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AX co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32-bit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od</a:t>
            </a:r>
            <a:r>
              <a:rPr sz="2800" spc="-15" dirty="0" smtClean="0">
                <a:latin typeface="Arial"/>
                <a:cs typeface="Arial"/>
              </a:rPr>
              <a:t>uct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ap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X</a:t>
            </a:r>
            <a:r>
              <a:rPr sz="2800" spc="-20" dirty="0" smtClean="0">
                <a:latin typeface="Arial"/>
                <a:cs typeface="Arial"/>
              </a:rPr>
              <a:t>–AX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tea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15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AX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DX reg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ster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always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most sign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fica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 of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ct;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 co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 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ast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if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cant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8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 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choice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is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up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920"/>
              </a:lnSpc>
            </a:pP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210" dirty="0" smtClean="0">
                <a:latin typeface="Arial"/>
                <a:cs typeface="Arial"/>
              </a:rPr>
              <a:t> </a:t>
            </a:r>
            <a:r>
              <a:rPr sz="4200" b="1" spc="-105" dirty="0" smtClean="0">
                <a:latin typeface="Arial"/>
                <a:cs typeface="Arial"/>
              </a:rPr>
              <a:t>Special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40" dirty="0" smtClean="0">
                <a:latin typeface="Arial"/>
                <a:cs typeface="Arial"/>
              </a:rPr>
              <a:t>Imme</a:t>
            </a:r>
            <a:r>
              <a:rPr sz="4200" b="1" spc="-145" dirty="0" smtClean="0">
                <a:latin typeface="Arial"/>
                <a:cs typeface="Arial"/>
              </a:rPr>
              <a:t>d</a:t>
            </a:r>
            <a:r>
              <a:rPr sz="4200" b="1" spc="-95" dirty="0" smtClean="0">
                <a:latin typeface="Arial"/>
                <a:cs typeface="Arial"/>
              </a:rPr>
              <a:t>iate</a:t>
            </a:r>
            <a:r>
              <a:rPr sz="4200" b="1" spc="-10" dirty="0" smtClean="0">
                <a:latin typeface="Arial"/>
                <a:cs typeface="Arial"/>
              </a:rPr>
              <a:t> </a:t>
            </a:r>
            <a:r>
              <a:rPr sz="4200" b="1" spc="-125" dirty="0" smtClean="0">
                <a:latin typeface="Arial"/>
                <a:cs typeface="Arial"/>
              </a:rPr>
              <a:t>16</a:t>
            </a:r>
            <a:r>
              <a:rPr sz="4200" b="1" spc="-90" dirty="0" smtClean="0">
                <a:latin typeface="Arial"/>
                <a:cs typeface="Arial"/>
              </a:rPr>
              <a:t>-Bit</a:t>
            </a:r>
            <a:endParaRPr sz="4200">
              <a:latin typeface="Arial"/>
              <a:cs typeface="Arial"/>
            </a:endParaRPr>
          </a:p>
          <a:p>
            <a:pPr marL="118745">
              <a:lnSpc>
                <a:spcPts val="4880"/>
              </a:lnSpc>
            </a:pPr>
            <a:r>
              <a:rPr sz="4200" b="1" spc="-100" dirty="0" smtClean="0">
                <a:latin typeface="Arial"/>
                <a:cs typeface="Arial"/>
              </a:rPr>
              <a:t>Multiplication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632965"/>
            <a:ext cx="8623300" cy="44716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 smtClean="0">
                <a:latin typeface="Arial"/>
                <a:cs typeface="Arial"/>
              </a:rPr>
              <a:t>8018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cessors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speci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version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ly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immediate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mult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pl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mu</a:t>
            </a:r>
            <a:r>
              <a:rPr sz="2800" spc="-10" dirty="0" smtClean="0">
                <a:latin typeface="Arial"/>
                <a:cs typeface="Arial"/>
              </a:rPr>
              <a:t>st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gn</a:t>
            </a:r>
            <a:r>
              <a:rPr sz="2800" spc="-15" dirty="0" smtClean="0">
                <a:latin typeface="Arial"/>
                <a:cs typeface="Arial"/>
              </a:rPr>
              <a:t>ed;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3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marR="257810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mat </a:t>
            </a:r>
            <a:r>
              <a:rPr sz="2800" spc="-10" dirty="0" smtClean="0">
                <a:latin typeface="Arial"/>
                <a:cs typeface="Arial"/>
              </a:rPr>
              <a:t>is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55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fe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use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</a:t>
            </a:r>
            <a:r>
              <a:rPr sz="2800" spc="-10" dirty="0" smtClean="0">
                <a:latin typeface="Arial"/>
                <a:cs typeface="Arial"/>
              </a:rPr>
              <a:t>ai</a:t>
            </a:r>
            <a:r>
              <a:rPr sz="2800" spc="-15" dirty="0" smtClean="0">
                <a:latin typeface="Arial"/>
                <a:cs typeface="Arial"/>
              </a:rPr>
              <a:t>ns th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nds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5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First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0" dirty="0" smtClean="0">
                <a:latin typeface="Arial"/>
                <a:cs typeface="Arial"/>
              </a:rPr>
              <a:t> 16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stin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ister;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second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gist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r/me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</a:t>
            </a:r>
            <a:r>
              <a:rPr sz="3200" spc="-10" dirty="0" smtClean="0">
                <a:latin typeface="Arial"/>
                <a:cs typeface="Arial"/>
              </a:rPr>
              <a:t>h16</a:t>
            </a:r>
            <a:r>
              <a:rPr sz="3200" spc="0" dirty="0" smtClean="0">
                <a:latin typeface="Arial"/>
                <a:cs typeface="Arial"/>
              </a:rPr>
              <a:t>-bit m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ica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d;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ird</a:t>
            </a:r>
            <a:r>
              <a:rPr sz="3200" spc="-10" dirty="0" smtClean="0">
                <a:latin typeface="Arial"/>
                <a:cs typeface="Arial"/>
              </a:rPr>
              <a:t> 8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16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mm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 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25" dirty="0" smtClean="0">
                <a:latin typeface="Arial"/>
                <a:cs typeface="Arial"/>
              </a:rPr>
              <a:t>32</a:t>
            </a:r>
            <a:r>
              <a:rPr sz="4200" b="1" spc="-90" dirty="0" smtClean="0">
                <a:latin typeface="Arial"/>
                <a:cs typeface="Arial"/>
              </a:rPr>
              <a:t>-Bit</a:t>
            </a:r>
            <a:r>
              <a:rPr sz="4200" b="1" spc="-35" dirty="0" smtClean="0">
                <a:latin typeface="Arial"/>
                <a:cs typeface="Arial"/>
              </a:rPr>
              <a:t> </a:t>
            </a:r>
            <a:r>
              <a:rPr sz="4200" b="1" spc="-175" dirty="0" smtClean="0">
                <a:latin typeface="Arial"/>
                <a:cs typeface="Arial"/>
              </a:rPr>
              <a:t>M</a:t>
            </a:r>
            <a:r>
              <a:rPr sz="4200" b="1" spc="-145" dirty="0" smtClean="0">
                <a:latin typeface="Arial"/>
                <a:cs typeface="Arial"/>
              </a:rPr>
              <a:t>u</a:t>
            </a:r>
            <a:r>
              <a:rPr sz="4200" b="1" spc="-90" dirty="0" smtClean="0">
                <a:latin typeface="Arial"/>
                <a:cs typeface="Arial"/>
              </a:rPr>
              <a:t>ltiplication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717280" cy="5033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67056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wed</a:t>
            </a:r>
            <a:r>
              <a:rPr sz="3200" spc="-10" dirty="0" smtClean="0">
                <a:latin typeface="Arial"/>
                <a:cs typeface="Arial"/>
              </a:rPr>
              <a:t> b</a:t>
            </a:r>
            <a:r>
              <a:rPr sz="3200" spc="0" dirty="0" smtClean="0">
                <a:latin typeface="Arial"/>
                <a:cs typeface="Arial"/>
              </a:rPr>
              <a:t>eca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ese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cesso</a:t>
            </a:r>
            <a:r>
              <a:rPr sz="3200" spc="-1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s 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-bit registers.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or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si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y 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si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0" dirty="0" smtClean="0">
                <a:latin typeface="Arial"/>
                <a:cs typeface="Arial"/>
              </a:rPr>
              <a:t>MUL</a:t>
            </a:r>
            <a:r>
              <a:rPr sz="2800" spc="-10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MUL</a:t>
            </a:r>
            <a:r>
              <a:rPr sz="2800" spc="-9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str</a:t>
            </a:r>
            <a:r>
              <a:rPr sz="2800" spc="-15" dirty="0" smtClean="0">
                <a:latin typeface="Arial"/>
                <a:cs typeface="Arial"/>
              </a:rPr>
              <a:t>uct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EAX are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 by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speci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355600" marR="57658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4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5" dirty="0" smtClean="0">
                <a:latin typeface="Arial"/>
                <a:cs typeface="Arial"/>
              </a:rPr>
              <a:t>X</a:t>
            </a:r>
            <a:r>
              <a:rPr sz="3200" spc="-10" dirty="0" smtClean="0">
                <a:latin typeface="Arial"/>
                <a:cs typeface="Arial"/>
              </a:rPr>
              <a:t>–</a:t>
            </a:r>
            <a:r>
              <a:rPr sz="3200" spc="0" dirty="0" smtClean="0">
                <a:latin typeface="Arial"/>
                <a:cs typeface="Arial"/>
              </a:rPr>
              <a:t>EAX, where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EAX co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sign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fica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32 </a:t>
            </a:r>
            <a:r>
              <a:rPr sz="3200" spc="0" dirty="0" smtClean="0">
                <a:latin typeface="Arial"/>
                <a:cs typeface="Arial"/>
              </a:rPr>
              <a:t>bi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 of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25" dirty="0" smtClean="0">
                <a:latin typeface="Arial"/>
                <a:cs typeface="Arial"/>
              </a:rPr>
              <a:t>64</a:t>
            </a:r>
            <a:r>
              <a:rPr sz="4200" b="1" spc="-90" dirty="0" smtClean="0">
                <a:latin typeface="Arial"/>
                <a:cs typeface="Arial"/>
              </a:rPr>
              <a:t>-Bit</a:t>
            </a:r>
            <a:r>
              <a:rPr sz="4200" b="1" spc="-35" dirty="0" smtClean="0">
                <a:latin typeface="Arial"/>
                <a:cs typeface="Arial"/>
              </a:rPr>
              <a:t> </a:t>
            </a:r>
            <a:r>
              <a:rPr sz="4200" b="1" spc="-175" dirty="0" smtClean="0">
                <a:latin typeface="Arial"/>
                <a:cs typeface="Arial"/>
              </a:rPr>
              <a:t>M</a:t>
            </a:r>
            <a:r>
              <a:rPr sz="4200" b="1" spc="-145" dirty="0" smtClean="0">
                <a:latin typeface="Arial"/>
                <a:cs typeface="Arial"/>
              </a:rPr>
              <a:t>u</a:t>
            </a:r>
            <a:r>
              <a:rPr sz="4200" b="1" spc="-90" dirty="0" smtClean="0">
                <a:latin typeface="Arial"/>
                <a:cs typeface="Arial"/>
              </a:rPr>
              <a:t>ltiplication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583930" cy="3020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32258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result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64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Pe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4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ap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ears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RDX:RAX reg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ster p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ir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 a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12</a:t>
            </a:r>
            <a:r>
              <a:rPr sz="3200" spc="-5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gh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si</a:t>
            </a:r>
            <a:r>
              <a:rPr sz="3200" spc="5" dirty="0" smtClean="0">
                <a:latin typeface="Arial"/>
                <a:cs typeface="Arial"/>
              </a:rPr>
              <a:t>z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rel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tively rare,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Pe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 4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perf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sign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0" dirty="0" smtClean="0">
                <a:latin typeface="Arial"/>
                <a:cs typeface="Arial"/>
              </a:rPr>
              <a:t>Division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199120" cy="4703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O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curs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16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cesso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DIV)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(DIV)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nt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15" dirty="0" smtClean="0">
                <a:latin typeface="Arial"/>
                <a:cs typeface="Arial"/>
              </a:rPr>
              <a:t>ers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Divid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ways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le</a:t>
            </a:r>
            <a:r>
              <a:rPr sz="3200" spc="0" dirty="0" smtClean="0">
                <a:latin typeface="Arial"/>
                <a:cs typeface="Arial"/>
              </a:rPr>
              <a:t>-wid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,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divi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im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ivision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ava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ny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64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Pe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 4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&amp; Cor</a:t>
            </a:r>
            <a:r>
              <a:rPr sz="3200" spc="-10" dirty="0" smtClean="0">
                <a:latin typeface="Arial"/>
                <a:cs typeface="Arial"/>
              </a:rPr>
              <a:t>e2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divi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a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spc="-10" dirty="0" smtClean="0">
                <a:latin typeface="Arial"/>
                <a:cs typeface="Arial"/>
              </a:rPr>
              <a:t>12</a:t>
            </a:r>
            <a:r>
              <a:rPr sz="3200" spc="-5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6</a:t>
            </a:r>
            <a:r>
              <a:rPr sz="3200" spc="-10" dirty="0" smtClean="0">
                <a:latin typeface="Arial"/>
                <a:cs typeface="Arial"/>
              </a:rPr>
              <a:t>4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0" dirty="0" smtClean="0">
                <a:latin typeface="Arial"/>
                <a:cs typeface="Arial"/>
              </a:rPr>
              <a:t>Introd</a:t>
            </a:r>
            <a:r>
              <a:rPr sz="4000" b="1" spc="-45" dirty="0" smtClean="0">
                <a:latin typeface="Arial"/>
                <a:cs typeface="Arial"/>
              </a:rPr>
              <a:t>u</a:t>
            </a:r>
            <a:r>
              <a:rPr sz="4000" b="1" spc="-20" dirty="0" smtClean="0">
                <a:latin typeface="Arial"/>
                <a:cs typeface="Arial"/>
              </a:rPr>
              <a:t>ction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737600" cy="39960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60" dirty="0" smtClean="0">
                <a:latin typeface="Arial"/>
                <a:cs typeface="Arial"/>
              </a:rPr>
              <a:t>W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xami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gic 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r>
              <a:rPr sz="3200" spc="-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tic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 incl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 su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tracti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 divisio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rison,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increm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crem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66421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ic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incl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AND, OR, Exclusiv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-OR,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NO</a:t>
            </a:r>
            <a:r>
              <a:rPr sz="3200" spc="-36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es,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lo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ical co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(TEST).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7951470" cy="483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ivision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resu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typ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e</a:t>
            </a:r>
            <a:r>
              <a:rPr sz="3200" spc="0" dirty="0" smtClean="0">
                <a:latin typeface="Arial"/>
                <a:cs typeface="Arial"/>
              </a:rPr>
              <a:t>rrors: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836421"/>
            <a:ext cx="8397240" cy="3994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em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v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z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other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vi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ove</a:t>
            </a:r>
            <a:r>
              <a:rPr sz="2800" spc="-10" dirty="0" smtClean="0">
                <a:latin typeface="Arial"/>
                <a:cs typeface="Arial"/>
              </a:rPr>
              <a:t>rf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85" dirty="0" smtClean="0">
                <a:latin typeface="Arial"/>
                <a:cs typeface="Arial"/>
              </a:rPr>
              <a:t>w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whi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curs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when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sm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ll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v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into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um</a:t>
            </a:r>
            <a:r>
              <a:rPr sz="2800" spc="-15" dirty="0" smtClean="0">
                <a:latin typeface="Arial"/>
                <a:cs typeface="Arial"/>
              </a:rPr>
              <a:t>ber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case,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rocessor</a:t>
            </a:r>
            <a:r>
              <a:rPr sz="3200" spc="-6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rat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vide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rror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occurs.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91440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most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stems,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ivide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err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erru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 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spl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ys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rror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ssage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vid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o s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25" dirty="0" smtClean="0">
                <a:latin typeface="Arial"/>
                <a:cs typeface="Arial"/>
              </a:rPr>
              <a:t>8</a:t>
            </a:r>
            <a:r>
              <a:rPr sz="4200" b="1" spc="-90" dirty="0" smtClean="0">
                <a:latin typeface="Arial"/>
                <a:cs typeface="Arial"/>
              </a:rPr>
              <a:t>-Bit</a:t>
            </a:r>
            <a:r>
              <a:rPr sz="4200" b="1" spc="-45" dirty="0" smtClean="0">
                <a:latin typeface="Arial"/>
                <a:cs typeface="Arial"/>
              </a:rPr>
              <a:t> </a:t>
            </a:r>
            <a:r>
              <a:rPr sz="4200" b="1" spc="-105" dirty="0" smtClean="0">
                <a:latin typeface="Arial"/>
                <a:cs typeface="Arial"/>
              </a:rPr>
              <a:t>Division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545830" cy="3474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24765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U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 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store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vide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ivid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 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ny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 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4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03505" indent="-342900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Quot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moves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vision with AH 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ng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wh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rem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457200" algn="ctr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q</a:t>
            </a:r>
            <a:r>
              <a:rPr sz="2800" spc="-15" dirty="0" smtClean="0">
                <a:latin typeface="Arial"/>
                <a:cs typeface="Arial"/>
              </a:rPr>
              <a:t>uot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po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ve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tiv</a:t>
            </a:r>
            <a:r>
              <a:rPr sz="2800" spc="-15" dirty="0" smtClean="0">
                <a:latin typeface="Arial"/>
                <a:cs typeface="Arial"/>
              </a:rPr>
              <a:t>e;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emai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wa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525145" algn="ctr">
              <a:lnSpc>
                <a:spcPts val="3329"/>
              </a:lnSpc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su</a:t>
            </a:r>
            <a:r>
              <a:rPr sz="2800" spc="-20" dirty="0" smtClean="0">
                <a:latin typeface="Arial"/>
                <a:cs typeface="Arial"/>
              </a:rPr>
              <a:t>mes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15" dirty="0" smtClean="0">
                <a:latin typeface="Arial"/>
                <a:cs typeface="Arial"/>
              </a:rPr>
              <a:t>ign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vi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en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;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ways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nteger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446135" cy="483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Num</a:t>
            </a:r>
            <a:r>
              <a:rPr sz="3200" spc="-2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usu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8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ts wi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ivision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836421"/>
            <a:ext cx="8233409" cy="3420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6285" marR="12700" indent="-28702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v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nd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mu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nve</a:t>
            </a:r>
            <a:r>
              <a:rPr sz="2800" spc="-10" dirty="0" smtClean="0">
                <a:latin typeface="Arial"/>
                <a:cs typeface="Arial"/>
              </a:rPr>
              <a:t>rte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16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 nu</a:t>
            </a:r>
            <a:r>
              <a:rPr sz="2800" spc="-20" dirty="0" smtClean="0">
                <a:latin typeface="Arial"/>
                <a:cs typeface="Arial"/>
              </a:rPr>
              <a:t>mb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AX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;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om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lis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di</a:t>
            </a:r>
            <a:r>
              <a:rPr sz="2800" spc="-55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fe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tly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for</a:t>
            </a:r>
            <a:r>
              <a:rPr sz="2800" spc="-10" dirty="0" smtClean="0">
                <a:latin typeface="Arial"/>
                <a:cs typeface="Arial"/>
              </a:rPr>
              <a:t> si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ned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ign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num</a:t>
            </a:r>
            <a:r>
              <a:rPr sz="2800" spc="-15" dirty="0" smtClean="0">
                <a:latin typeface="Arial"/>
                <a:cs typeface="Arial"/>
              </a:rPr>
              <a:t>bers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CBW (</a:t>
            </a:r>
            <a:r>
              <a:rPr sz="3200" b="1" dirty="0" smtClean="0">
                <a:latin typeface="Arial"/>
                <a:cs typeface="Arial"/>
              </a:rPr>
              <a:t>con</a:t>
            </a:r>
            <a:r>
              <a:rPr sz="3200" b="1" spc="-15" dirty="0" smtClean="0">
                <a:latin typeface="Arial"/>
                <a:cs typeface="Arial"/>
              </a:rPr>
              <a:t>v</a:t>
            </a:r>
            <a:r>
              <a:rPr sz="3200" b="1" spc="0" dirty="0" smtClean="0">
                <a:latin typeface="Arial"/>
                <a:cs typeface="Arial"/>
              </a:rPr>
              <a:t>ert</a:t>
            </a:r>
            <a:r>
              <a:rPr sz="3200" b="1" spc="-3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byte</a:t>
            </a:r>
            <a:r>
              <a:rPr sz="3200" b="1" spc="-3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to</a:t>
            </a:r>
            <a:r>
              <a:rPr sz="3200" b="1" spc="-1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wor</a:t>
            </a:r>
            <a:r>
              <a:rPr sz="3200" b="1" spc="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is co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versio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Cor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2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MOVSX si</a:t>
            </a:r>
            <a:r>
              <a:rPr sz="3200" spc="-10" dirty="0" smtClean="0">
                <a:latin typeface="Arial"/>
                <a:cs typeface="Arial"/>
              </a:rPr>
              <a:t>gn</a:t>
            </a:r>
            <a:r>
              <a:rPr sz="3200" spc="0" dirty="0" smtClean="0">
                <a:latin typeface="Arial"/>
                <a:cs typeface="Arial"/>
              </a:rPr>
              <a:t>-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ext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25" dirty="0" smtClean="0">
                <a:latin typeface="Arial"/>
                <a:cs typeface="Arial"/>
              </a:rPr>
              <a:t>16</a:t>
            </a:r>
            <a:r>
              <a:rPr sz="4200" b="1" spc="-90" dirty="0" smtClean="0">
                <a:latin typeface="Arial"/>
                <a:cs typeface="Arial"/>
              </a:rPr>
              <a:t>-Bit</a:t>
            </a:r>
            <a:r>
              <a:rPr sz="4200" b="1" spc="-35" dirty="0" smtClean="0">
                <a:latin typeface="Arial"/>
                <a:cs typeface="Arial"/>
              </a:rPr>
              <a:t> </a:t>
            </a:r>
            <a:r>
              <a:rPr sz="4200" b="1" spc="-105" dirty="0" smtClean="0">
                <a:latin typeface="Arial"/>
                <a:cs typeface="Arial"/>
              </a:rPr>
              <a:t>Division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485505" cy="45085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Sixte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-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division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simil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 to</a:t>
            </a:r>
            <a:r>
              <a:rPr sz="3200" spc="-5" dirty="0" smtClean="0">
                <a:latin typeface="Arial"/>
                <a:cs typeface="Arial"/>
              </a:rPr>
              <a:t> 8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vision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tea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dividing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-1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35" dirty="0" smtClean="0">
                <a:latin typeface="Arial"/>
                <a:cs typeface="Arial"/>
              </a:rPr>
              <a:t>X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16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10" dirty="0" smtClean="0">
                <a:latin typeface="Arial"/>
                <a:cs typeface="Arial"/>
              </a:rPr>
              <a:t>bit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mber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v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nto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15" dirty="0" smtClean="0">
                <a:latin typeface="Arial"/>
                <a:cs typeface="Arial"/>
              </a:rPr>
              <a:t>–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35" dirty="0" smtClean="0">
                <a:latin typeface="Arial"/>
                <a:cs typeface="Arial"/>
              </a:rPr>
              <a:t>X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 </a:t>
            </a:r>
            <a:r>
              <a:rPr sz="2800" spc="-15" dirty="0" smtClean="0">
                <a:latin typeface="Arial"/>
                <a:cs typeface="Arial"/>
              </a:rPr>
              <a:t>32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ivi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8"/>
              </a:spcBef>
            </a:pPr>
            <a:endParaRPr sz="700"/>
          </a:p>
          <a:p>
            <a:pPr marL="355600" marR="12700" indent="-342900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8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vision,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rs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ust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 convert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divi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 </a:t>
            </a:r>
            <a:r>
              <a:rPr sz="2800" spc="-15" dirty="0" smtClean="0">
                <a:latin typeface="Arial"/>
                <a:cs typeface="Arial"/>
              </a:rPr>
              <a:t>16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si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35" dirty="0" smtClean="0">
                <a:latin typeface="Arial"/>
                <a:cs typeface="Arial"/>
              </a:rPr>
              <a:t>X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DX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must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cl</a:t>
            </a:r>
            <a:r>
              <a:rPr sz="2800" spc="-15" dirty="0" smtClean="0">
                <a:latin typeface="Arial"/>
                <a:cs typeface="Arial"/>
              </a:rPr>
              <a:t>eare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zero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14478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zer</a:t>
            </a:r>
            <a:r>
              <a:rPr sz="3200" spc="-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- exte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using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MOVZX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25" dirty="0" smtClean="0">
                <a:latin typeface="Arial"/>
                <a:cs typeface="Arial"/>
              </a:rPr>
              <a:t>32</a:t>
            </a:r>
            <a:r>
              <a:rPr sz="4200" b="1" spc="-90" dirty="0" smtClean="0">
                <a:latin typeface="Arial"/>
                <a:cs typeface="Arial"/>
              </a:rPr>
              <a:t>-Bit</a:t>
            </a:r>
            <a:r>
              <a:rPr sz="4200" b="1" spc="-35" dirty="0" smtClean="0">
                <a:latin typeface="Arial"/>
                <a:cs typeface="Arial"/>
              </a:rPr>
              <a:t> </a:t>
            </a:r>
            <a:r>
              <a:rPr sz="4200" b="1" spc="-105" dirty="0" smtClean="0">
                <a:latin typeface="Arial"/>
                <a:cs typeface="Arial"/>
              </a:rPr>
              <a:t>Division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355965" cy="43497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 smtClean="0">
                <a:latin typeface="Arial"/>
                <a:cs typeface="Arial"/>
              </a:rPr>
              <a:t>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4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rform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division on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220979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64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ts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3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15" dirty="0" smtClean="0">
                <a:latin typeface="Arial"/>
                <a:cs typeface="Arial"/>
              </a:rPr>
              <a:t>–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3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X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divi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 operan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specifie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nstruction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550"/>
              </a:lnSpc>
              <a:spcBef>
                <a:spcPts val="41"/>
              </a:spcBef>
              <a:buClr>
                <a:srgbClr val="0D4000"/>
              </a:buClr>
              <a:buFont typeface="Arial"/>
              <a:buChar char="–"/>
            </a:pPr>
            <a:endParaRPr sz="550"/>
          </a:p>
          <a:p>
            <a:pPr marL="1155700" lvl="2" indent="-2286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1155700" algn="l"/>
              </a:tabLst>
            </a:pP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av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ng</a:t>
            </a:r>
            <a:r>
              <a:rPr sz="2400" spc="3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32</a:t>
            </a:r>
            <a:r>
              <a:rPr sz="2400" spc="0" dirty="0" smtClean="0">
                <a:latin typeface="Arial"/>
                <a:cs typeface="Arial"/>
              </a:rPr>
              <a:t>-b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q</a:t>
            </a:r>
            <a:r>
              <a:rPr sz="2400" spc="-10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oti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nt in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15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  <a:p>
            <a:pPr lvl="2">
              <a:lnSpc>
                <a:spcPts val="550"/>
              </a:lnSpc>
              <a:spcBef>
                <a:spcPts val="28"/>
              </a:spcBef>
              <a:buClr>
                <a:srgbClr val="0D4000"/>
              </a:buClr>
              <a:buFont typeface="Arial"/>
              <a:buChar char="•"/>
            </a:pPr>
            <a:endParaRPr sz="550"/>
          </a:p>
          <a:p>
            <a:pPr marL="1155700" lvl="2" indent="-2286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1155700" algn="l"/>
              </a:tabLst>
            </a:pPr>
            <a:r>
              <a:rPr sz="2400" spc="0" dirty="0" smtClean="0">
                <a:latin typeface="Arial"/>
                <a:cs typeface="Arial"/>
              </a:rPr>
              <a:t>and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32</a:t>
            </a:r>
            <a:r>
              <a:rPr sz="2400" spc="0" dirty="0" smtClean="0">
                <a:latin typeface="Arial"/>
                <a:cs typeface="Arial"/>
              </a:rPr>
              <a:t>-bit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</a:t>
            </a:r>
            <a:r>
              <a:rPr sz="2400" spc="10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ainder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in EDX</a:t>
            </a:r>
            <a:endParaRPr sz="2400">
              <a:latin typeface="Arial"/>
              <a:cs typeface="Arial"/>
            </a:endParaRPr>
          </a:p>
          <a:p>
            <a:pPr lvl="2">
              <a:lnSpc>
                <a:spcPts val="700"/>
              </a:lnSpc>
              <a:spcBef>
                <a:spcPts val="35"/>
              </a:spcBef>
              <a:buClr>
                <a:srgbClr val="0D4000"/>
              </a:buClr>
              <a:buFont typeface="Arial"/>
              <a:buChar char="•"/>
            </a:pPr>
            <a:endParaRPr sz="700"/>
          </a:p>
          <a:p>
            <a:pPr marL="355600" marR="17335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Oth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size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isters,</a:t>
            </a:r>
            <a:r>
              <a:rPr sz="3200" spc="-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is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same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1</a:t>
            </a:r>
            <a:r>
              <a:rPr sz="3200" spc="-10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divisio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530"/>
              </a:lnSpc>
            </a:pPr>
            <a:r>
              <a:rPr sz="4650" b="1" spc="-160" dirty="0" smtClean="0">
                <a:latin typeface="Arial"/>
                <a:cs typeface="Arial"/>
              </a:rPr>
              <a:t>64</a:t>
            </a:r>
            <a:r>
              <a:rPr sz="4650" b="1" spc="-100" dirty="0" smtClean="0">
                <a:latin typeface="Arial"/>
                <a:cs typeface="Arial"/>
              </a:rPr>
              <a:t>-</a:t>
            </a:r>
            <a:r>
              <a:rPr sz="4650" b="1" spc="-125" dirty="0" smtClean="0">
                <a:latin typeface="Arial"/>
                <a:cs typeface="Arial"/>
              </a:rPr>
              <a:t>Bit</a:t>
            </a:r>
            <a:r>
              <a:rPr sz="4650" b="1" spc="-70" dirty="0" smtClean="0">
                <a:latin typeface="Arial"/>
                <a:cs typeface="Arial"/>
              </a:rPr>
              <a:t> </a:t>
            </a:r>
            <a:r>
              <a:rPr sz="4650" b="1" spc="-130" dirty="0" smtClean="0">
                <a:latin typeface="Arial"/>
                <a:cs typeface="Arial"/>
              </a:rPr>
              <a:t>Divi</a:t>
            </a:r>
            <a:r>
              <a:rPr sz="4650" b="1" spc="-170" dirty="0" smtClean="0">
                <a:latin typeface="Arial"/>
                <a:cs typeface="Arial"/>
              </a:rPr>
              <a:t>s</a:t>
            </a:r>
            <a:r>
              <a:rPr sz="4650" b="1" spc="-140" dirty="0" smtClean="0">
                <a:latin typeface="Arial"/>
                <a:cs typeface="Arial"/>
              </a:rPr>
              <a:t>ion</a:t>
            </a:r>
            <a:endParaRPr sz="465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759190" cy="31178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4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oper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64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rfor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spc="-10" dirty="0" smtClean="0">
                <a:latin typeface="Arial"/>
                <a:cs typeface="Arial"/>
              </a:rPr>
              <a:t>6</a:t>
            </a:r>
            <a:r>
              <a:rPr sz="3200" spc="-5" dirty="0" smtClean="0">
                <a:latin typeface="Arial"/>
                <a:cs typeface="Arial"/>
              </a:rPr>
              <a:t>4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ivision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154178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64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vision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RDX:RAX 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ir 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vide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59004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ot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 is 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RAX 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rem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X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divisio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30" dirty="0" smtClean="0">
                <a:latin typeface="Arial"/>
                <a:cs typeface="Arial"/>
              </a:rPr>
              <a:t>T</a:t>
            </a:r>
            <a:r>
              <a:rPr sz="4200" b="1" spc="-150" dirty="0" smtClean="0">
                <a:latin typeface="Arial"/>
                <a:cs typeface="Arial"/>
              </a:rPr>
              <a:t>h</a:t>
            </a:r>
            <a:r>
              <a:rPr sz="4200" b="1" spc="-120" dirty="0" smtClean="0">
                <a:latin typeface="Arial"/>
                <a:cs typeface="Arial"/>
              </a:rPr>
              <a:t>e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55" dirty="0" smtClean="0">
                <a:latin typeface="Arial"/>
                <a:cs typeface="Arial"/>
              </a:rPr>
              <a:t>Rem</a:t>
            </a:r>
            <a:r>
              <a:rPr sz="4200" b="1" spc="-140" dirty="0" smtClean="0">
                <a:latin typeface="Arial"/>
                <a:cs typeface="Arial"/>
              </a:rPr>
              <a:t>a</a:t>
            </a:r>
            <a:r>
              <a:rPr sz="4200" b="1" spc="-105" dirty="0" smtClean="0">
                <a:latin typeface="Arial"/>
                <a:cs typeface="Arial"/>
              </a:rPr>
              <a:t>ind</a:t>
            </a:r>
            <a:r>
              <a:rPr sz="4200" b="1" spc="-135" dirty="0" smtClean="0">
                <a:latin typeface="Arial"/>
                <a:cs typeface="Arial"/>
              </a:rPr>
              <a:t>e</a:t>
            </a:r>
            <a:r>
              <a:rPr sz="4200" b="1" spc="-85" dirty="0" smtClean="0">
                <a:latin typeface="Arial"/>
                <a:cs typeface="Arial"/>
              </a:rPr>
              <a:t>r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86750" cy="36055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Could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ot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tr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nca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1270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If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ivision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sign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uir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rem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</a:t>
            </a:r>
            <a:r>
              <a:rPr sz="3200" spc="-2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alf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ivisor 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cide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whet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up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rem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could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so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convert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fr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315" y="122046"/>
            <a:ext cx="7296784" cy="604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  <a:tabLst>
                <a:tab pos="1030605" algn="l"/>
              </a:tabLst>
            </a:pPr>
            <a:r>
              <a:rPr sz="4000" b="1" spc="-30" dirty="0" smtClean="0">
                <a:latin typeface="Arial"/>
                <a:cs typeface="Arial"/>
              </a:rPr>
              <a:t>5</a:t>
            </a:r>
            <a:r>
              <a:rPr sz="4000" b="1" spc="-20" dirty="0" smtClean="0">
                <a:latin typeface="Arial"/>
                <a:cs typeface="Arial"/>
              </a:rPr>
              <a:t>-3	</a:t>
            </a:r>
            <a:r>
              <a:rPr sz="4000" b="1" spc="-30" dirty="0" smtClean="0">
                <a:latin typeface="Arial"/>
                <a:cs typeface="Arial"/>
              </a:rPr>
              <a:t>B</a:t>
            </a:r>
            <a:r>
              <a:rPr sz="4000" b="1" spc="-45" dirty="0" smtClean="0">
                <a:latin typeface="Arial"/>
                <a:cs typeface="Arial"/>
              </a:rPr>
              <a:t>C</a:t>
            </a:r>
            <a:r>
              <a:rPr sz="4000" b="1" spc="-30" dirty="0" smtClean="0">
                <a:latin typeface="Arial"/>
                <a:cs typeface="Arial"/>
              </a:rPr>
              <a:t>D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and</a:t>
            </a:r>
            <a:r>
              <a:rPr sz="4000" b="1" spc="-150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AS</a:t>
            </a:r>
            <a:r>
              <a:rPr sz="4000" b="1" spc="-50" dirty="0" smtClean="0">
                <a:latin typeface="Arial"/>
                <a:cs typeface="Arial"/>
              </a:rPr>
              <a:t>C</a:t>
            </a:r>
            <a:r>
              <a:rPr sz="4000" b="1" spc="-15" dirty="0" smtClean="0">
                <a:latin typeface="Arial"/>
                <a:cs typeface="Arial"/>
              </a:rPr>
              <a:t>II</a:t>
            </a:r>
            <a:r>
              <a:rPr sz="4000" b="1" spc="-13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Arithmetic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377555" cy="39960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4445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micropr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5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ows arit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ic m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b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BCD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(</a:t>
            </a:r>
            <a:r>
              <a:rPr sz="3200" b="1" spc="0" dirty="0" smtClean="0">
                <a:latin typeface="Arial"/>
                <a:cs typeface="Arial"/>
              </a:rPr>
              <a:t>bin</a:t>
            </a:r>
            <a:r>
              <a:rPr sz="3200" b="1" spc="-20" dirty="0" smtClean="0">
                <a:latin typeface="Arial"/>
                <a:cs typeface="Arial"/>
              </a:rPr>
              <a:t>a</a:t>
            </a:r>
            <a:r>
              <a:rPr sz="3200" b="1" spc="0" dirty="0" smtClean="0">
                <a:latin typeface="Arial"/>
                <a:cs typeface="Arial"/>
              </a:rPr>
              <a:t>r</a:t>
            </a:r>
            <a:r>
              <a:rPr sz="3200" b="1" spc="-5" dirty="0" smtClean="0">
                <a:latin typeface="Arial"/>
                <a:cs typeface="Arial"/>
              </a:rPr>
              <a:t>y</a:t>
            </a:r>
            <a:r>
              <a:rPr sz="3200" b="1" spc="0" dirty="0" smtClean="0">
                <a:latin typeface="Arial"/>
                <a:cs typeface="Arial"/>
              </a:rPr>
              <a:t>-c</a:t>
            </a:r>
            <a:r>
              <a:rPr sz="3200" b="1" spc="-10" dirty="0" smtClean="0">
                <a:latin typeface="Arial"/>
                <a:cs typeface="Arial"/>
              </a:rPr>
              <a:t>o</a:t>
            </a:r>
            <a:r>
              <a:rPr sz="3200" b="1" spc="0" dirty="0" smtClean="0">
                <a:latin typeface="Arial"/>
                <a:cs typeface="Arial"/>
              </a:rPr>
              <a:t>d</a:t>
            </a:r>
            <a:r>
              <a:rPr sz="3200" b="1" spc="-10" dirty="0" smtClean="0">
                <a:latin typeface="Arial"/>
                <a:cs typeface="Arial"/>
              </a:rPr>
              <a:t>e</a:t>
            </a:r>
            <a:r>
              <a:rPr sz="3200" b="1" spc="0" dirty="0" smtClean="0">
                <a:latin typeface="Arial"/>
                <a:cs typeface="Arial"/>
              </a:rPr>
              <a:t>d de</a:t>
            </a:r>
            <a:r>
              <a:rPr sz="3200" b="1" spc="-15" dirty="0" smtClean="0">
                <a:latin typeface="Arial"/>
                <a:cs typeface="Arial"/>
              </a:rPr>
              <a:t>c</a:t>
            </a:r>
            <a:r>
              <a:rPr sz="3200" b="1" spc="0" dirty="0" smtClean="0">
                <a:latin typeface="Arial"/>
                <a:cs typeface="Arial"/>
              </a:rPr>
              <a:t>im</a:t>
            </a:r>
            <a:r>
              <a:rPr sz="3200" b="1" spc="-10" dirty="0" smtClean="0">
                <a:latin typeface="Arial"/>
                <a:cs typeface="Arial"/>
              </a:rPr>
              <a:t>a</a:t>
            </a:r>
            <a:r>
              <a:rPr sz="3200" b="1" spc="-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ASCII </a:t>
            </a:r>
            <a:r>
              <a:rPr sz="3200" spc="-10" dirty="0" smtClean="0">
                <a:latin typeface="Arial"/>
                <a:cs typeface="Arial"/>
              </a:rPr>
              <a:t>(</a:t>
            </a:r>
            <a:r>
              <a:rPr sz="3200" b="1" spc="0" dirty="0" smtClean="0">
                <a:latin typeface="Arial"/>
                <a:cs typeface="Arial"/>
              </a:rPr>
              <a:t>American</a:t>
            </a:r>
            <a:r>
              <a:rPr sz="3200" b="1" spc="-1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Standard Code</a:t>
            </a:r>
            <a:r>
              <a:rPr sz="3200" b="1" spc="-2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for</a:t>
            </a:r>
            <a:r>
              <a:rPr sz="3200" b="1" spc="-1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Inform</a:t>
            </a:r>
            <a:r>
              <a:rPr sz="3200" b="1" spc="-10" dirty="0" smtClean="0">
                <a:latin typeface="Arial"/>
                <a:cs typeface="Arial"/>
              </a:rPr>
              <a:t>a</a:t>
            </a:r>
            <a:r>
              <a:rPr sz="3200" b="1" spc="0" dirty="0" smtClean="0">
                <a:latin typeface="Arial"/>
                <a:cs typeface="Arial"/>
              </a:rPr>
              <a:t>tion</a:t>
            </a:r>
            <a:r>
              <a:rPr sz="3200" b="1" spc="-4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Inter</a:t>
            </a:r>
            <a:r>
              <a:rPr sz="3200" b="1" spc="-15" dirty="0" smtClean="0">
                <a:latin typeface="Arial"/>
                <a:cs typeface="Arial"/>
              </a:rPr>
              <a:t>c</a:t>
            </a:r>
            <a:r>
              <a:rPr sz="3200" b="1" spc="0" dirty="0" smtClean="0">
                <a:latin typeface="Arial"/>
                <a:cs typeface="Arial"/>
              </a:rPr>
              <a:t>han</a:t>
            </a:r>
            <a:r>
              <a:rPr sz="3200" b="1" spc="-10" dirty="0" smtClean="0">
                <a:latin typeface="Arial"/>
                <a:cs typeface="Arial"/>
              </a:rPr>
              <a:t>g</a:t>
            </a:r>
            <a:r>
              <a:rPr sz="3200" b="1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BCD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rat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ur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stems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such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 p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-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-sales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ter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(e.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.,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cash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isters) 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sel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om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 ari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tic.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B</a:t>
            </a:r>
            <a:r>
              <a:rPr sz="4000" b="1" spc="-45" dirty="0" smtClean="0">
                <a:latin typeface="Arial"/>
                <a:cs typeface="Arial"/>
              </a:rPr>
              <a:t>C</a:t>
            </a:r>
            <a:r>
              <a:rPr sz="4000" b="1" spc="-30" dirty="0" smtClean="0">
                <a:latin typeface="Arial"/>
                <a:cs typeface="Arial"/>
              </a:rPr>
              <a:t>D</a:t>
            </a:r>
            <a:r>
              <a:rPr sz="4000" b="1" spc="-140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Arithmetic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355330" cy="4058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8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wo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ari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tic 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chni</a:t>
            </a:r>
            <a:r>
              <a:rPr sz="3200" spc="-15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CD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: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tr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129730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DAA</a:t>
            </a:r>
            <a:r>
              <a:rPr sz="3200" spc="-18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(</a:t>
            </a:r>
            <a:r>
              <a:rPr sz="3200" b="1" spc="0" dirty="0" smtClean="0">
                <a:latin typeface="Arial"/>
                <a:cs typeface="Arial"/>
              </a:rPr>
              <a:t>de</a:t>
            </a:r>
            <a:r>
              <a:rPr sz="3200" b="1" spc="-15" dirty="0" smtClean="0">
                <a:latin typeface="Arial"/>
                <a:cs typeface="Arial"/>
              </a:rPr>
              <a:t>c</a:t>
            </a:r>
            <a:r>
              <a:rPr sz="3200" b="1" spc="0" dirty="0" smtClean="0">
                <a:latin typeface="Arial"/>
                <a:cs typeface="Arial"/>
              </a:rPr>
              <a:t>im</a:t>
            </a:r>
            <a:r>
              <a:rPr sz="3200" b="1" spc="-15" dirty="0" smtClean="0">
                <a:latin typeface="Arial"/>
                <a:cs typeface="Arial"/>
              </a:rPr>
              <a:t>a</a:t>
            </a:r>
            <a:r>
              <a:rPr sz="3200" b="1" spc="0" dirty="0" smtClean="0">
                <a:latin typeface="Arial"/>
                <a:cs typeface="Arial"/>
              </a:rPr>
              <a:t>l</a:t>
            </a:r>
            <a:r>
              <a:rPr sz="3200" b="1" spc="-1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ad</a:t>
            </a:r>
            <a:r>
              <a:rPr sz="3200" b="1" spc="-10" dirty="0" smtClean="0">
                <a:latin typeface="Arial"/>
                <a:cs typeface="Arial"/>
              </a:rPr>
              <a:t>j</a:t>
            </a:r>
            <a:r>
              <a:rPr sz="3200" b="1" spc="0" dirty="0" smtClean="0">
                <a:latin typeface="Arial"/>
                <a:cs typeface="Arial"/>
              </a:rPr>
              <a:t>ust</a:t>
            </a:r>
            <a:r>
              <a:rPr sz="3200" b="1" spc="-20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after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add</a:t>
            </a:r>
            <a:r>
              <a:rPr sz="3200" b="1" spc="-15" dirty="0" smtClean="0">
                <a:latin typeface="Arial"/>
                <a:cs typeface="Arial"/>
              </a:rPr>
              <a:t>i</a:t>
            </a:r>
            <a:r>
              <a:rPr sz="3200" b="1" spc="0" dirty="0" smtClean="0">
                <a:latin typeface="Arial"/>
                <a:cs typeface="Arial"/>
              </a:rPr>
              <a:t>tion</a:t>
            </a:r>
            <a:r>
              <a:rPr sz="3200" spc="0" dirty="0" smtClean="0">
                <a:latin typeface="Arial"/>
                <a:cs typeface="Arial"/>
              </a:rPr>
              <a:t>)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lows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BCD ad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64325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DAS (</a:t>
            </a:r>
            <a:r>
              <a:rPr sz="3200" b="1" dirty="0" smtClean="0">
                <a:latin typeface="Arial"/>
                <a:cs typeface="Arial"/>
              </a:rPr>
              <a:t>de</a:t>
            </a:r>
            <a:r>
              <a:rPr sz="3200" b="1" spc="-15" dirty="0" smtClean="0">
                <a:latin typeface="Arial"/>
                <a:cs typeface="Arial"/>
              </a:rPr>
              <a:t>c</a:t>
            </a:r>
            <a:r>
              <a:rPr sz="3200" b="1" spc="0" dirty="0" smtClean="0">
                <a:latin typeface="Arial"/>
                <a:cs typeface="Arial"/>
              </a:rPr>
              <a:t>im</a:t>
            </a:r>
            <a:r>
              <a:rPr sz="3200" b="1" spc="-15" dirty="0" smtClean="0">
                <a:latin typeface="Arial"/>
                <a:cs typeface="Arial"/>
              </a:rPr>
              <a:t>a</a:t>
            </a:r>
            <a:r>
              <a:rPr sz="3200" b="1" spc="0" dirty="0" smtClean="0">
                <a:latin typeface="Arial"/>
                <a:cs typeface="Arial"/>
              </a:rPr>
              <a:t>l</a:t>
            </a:r>
            <a:r>
              <a:rPr sz="3200" b="1" spc="-1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ad</a:t>
            </a:r>
            <a:r>
              <a:rPr sz="3200" b="1" spc="-10" dirty="0" smtClean="0">
                <a:latin typeface="Arial"/>
                <a:cs typeface="Arial"/>
              </a:rPr>
              <a:t>j</a:t>
            </a:r>
            <a:r>
              <a:rPr sz="3200" b="1" spc="0" dirty="0" smtClean="0">
                <a:latin typeface="Arial"/>
                <a:cs typeface="Arial"/>
              </a:rPr>
              <a:t>ust</a:t>
            </a:r>
            <a:r>
              <a:rPr sz="3200" b="1" spc="-3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after</a:t>
            </a:r>
            <a:r>
              <a:rPr sz="3200" b="1" spc="-2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subtr</a:t>
            </a:r>
            <a:r>
              <a:rPr sz="3200" b="1" spc="-15" dirty="0" smtClean="0">
                <a:latin typeface="Arial"/>
                <a:cs typeface="Arial"/>
              </a:rPr>
              <a:t>a</a:t>
            </a:r>
            <a:r>
              <a:rPr sz="3200" b="1" spc="0" dirty="0" smtClean="0">
                <a:latin typeface="Arial"/>
                <a:cs typeface="Arial"/>
              </a:rPr>
              <a:t>ctio</a:t>
            </a:r>
            <a:r>
              <a:rPr sz="3200" b="1" spc="-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) fo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lows BCD su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tracti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bo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-5" dirty="0" smtClean="0">
                <a:latin typeface="Arial"/>
                <a:cs typeface="Arial"/>
              </a:rPr>
              <a:t> 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sult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ad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iti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subt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0"/>
              </a:lnSpc>
            </a:pPr>
            <a:r>
              <a:rPr sz="2800" spc="-15" dirty="0" smtClean="0">
                <a:latin typeface="Arial"/>
                <a:cs typeface="Arial"/>
              </a:rPr>
              <a:t>so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it 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BCD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55" dirty="0" smtClean="0">
                <a:latin typeface="Arial"/>
                <a:cs typeface="Arial"/>
              </a:rPr>
              <a:t>D</a:t>
            </a:r>
            <a:r>
              <a:rPr sz="4200" b="1" spc="-170" dirty="0" smtClean="0">
                <a:latin typeface="Arial"/>
                <a:cs typeface="Arial"/>
              </a:rPr>
              <a:t>A</a:t>
            </a: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200" dirty="0" smtClean="0">
                <a:latin typeface="Arial"/>
                <a:cs typeface="Arial"/>
              </a:rPr>
              <a:t> </a:t>
            </a:r>
            <a:r>
              <a:rPr sz="4200" b="1" spc="-95" dirty="0" smtClean="0">
                <a:latin typeface="Arial"/>
                <a:cs typeface="Arial"/>
              </a:rPr>
              <a:t>Instructi</a:t>
            </a:r>
            <a:r>
              <a:rPr sz="4200" b="1" spc="-145" dirty="0" smtClean="0">
                <a:latin typeface="Arial"/>
                <a:cs typeface="Arial"/>
              </a:rPr>
              <a:t>o</a:t>
            </a:r>
            <a:r>
              <a:rPr sz="4200" b="1" spc="-130" dirty="0" smtClean="0">
                <a:latin typeface="Arial"/>
                <a:cs typeface="Arial"/>
              </a:rPr>
              <a:t>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740775" cy="46158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DAA</a:t>
            </a:r>
            <a:r>
              <a:rPr sz="3200" spc="-1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</a:t>
            </a:r>
            <a:r>
              <a:rPr sz="3200" spc="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ADD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ADC instruction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resu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BCD res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Aft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DL</a:t>
            </a:r>
            <a:r>
              <a:rPr sz="3200" spc="-1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isters,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result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just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DAA</a:t>
            </a:r>
            <a:r>
              <a:rPr sz="3200" spc="-1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fore 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ing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stored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1000"/>
              </a:lnSpc>
              <a:buClr>
                <a:srgbClr val="0D4000"/>
              </a:buClr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spcBef>
                <a:spcPts val="23"/>
              </a:spcBef>
              <a:buClr>
                <a:srgbClr val="0D4000"/>
              </a:buClr>
              <a:buFont typeface="Arial"/>
              <a:buChar char="•"/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4200" b="1" spc="-155" dirty="0" smtClean="0">
                <a:latin typeface="Arial"/>
                <a:cs typeface="Arial"/>
              </a:rPr>
              <a:t>D</a:t>
            </a:r>
            <a:r>
              <a:rPr sz="4200" b="1" spc="-170" dirty="0" smtClean="0">
                <a:latin typeface="Arial"/>
                <a:cs typeface="Arial"/>
              </a:rPr>
              <a:t>A</a:t>
            </a:r>
            <a:r>
              <a:rPr sz="4200" b="1" spc="-140" dirty="0" smtClean="0">
                <a:latin typeface="Arial"/>
                <a:cs typeface="Arial"/>
              </a:rPr>
              <a:t>S</a:t>
            </a:r>
            <a:r>
              <a:rPr sz="4200" b="1" spc="-50" dirty="0" smtClean="0">
                <a:latin typeface="Arial"/>
                <a:cs typeface="Arial"/>
              </a:rPr>
              <a:t> </a:t>
            </a:r>
            <a:r>
              <a:rPr sz="4200" b="1" spc="-95" dirty="0" smtClean="0">
                <a:latin typeface="Arial"/>
                <a:cs typeface="Arial"/>
              </a:rPr>
              <a:t>Instructi</a:t>
            </a:r>
            <a:r>
              <a:rPr sz="4200" b="1" spc="-145" dirty="0" smtClean="0">
                <a:latin typeface="Arial"/>
                <a:cs typeface="Arial"/>
              </a:rPr>
              <a:t>o</a:t>
            </a:r>
            <a:r>
              <a:rPr sz="4200" b="1" spc="-130" dirty="0" smtClean="0">
                <a:latin typeface="Arial"/>
                <a:cs typeface="Arial"/>
              </a:rPr>
              <a:t>n</a:t>
            </a:r>
            <a:endParaRPr sz="4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7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DAA</a:t>
            </a:r>
            <a:r>
              <a:rPr sz="3200" spc="-1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instructio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except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889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C</a:t>
            </a:r>
            <a:r>
              <a:rPr sz="4000" b="1" spc="-40" dirty="0" smtClean="0">
                <a:latin typeface="Arial"/>
                <a:cs typeface="Arial"/>
              </a:rPr>
              <a:t>h</a:t>
            </a:r>
            <a:r>
              <a:rPr sz="4000" b="1" spc="-20" dirty="0" smtClean="0">
                <a:latin typeface="Arial"/>
                <a:cs typeface="Arial"/>
              </a:rPr>
              <a:t>apt</a:t>
            </a:r>
            <a:r>
              <a:rPr sz="4000" b="1" spc="-40" dirty="0" smtClean="0">
                <a:latin typeface="Arial"/>
                <a:cs typeface="Arial"/>
              </a:rPr>
              <a:t>e</a:t>
            </a:r>
            <a:r>
              <a:rPr sz="4000" b="1" spc="-20" dirty="0" smtClean="0">
                <a:latin typeface="Arial"/>
                <a:cs typeface="Arial"/>
              </a:rPr>
              <a:t>r</a:t>
            </a:r>
            <a:r>
              <a:rPr sz="4000" b="1" spc="2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Objectiv</a:t>
            </a:r>
            <a:r>
              <a:rPr sz="4000" b="1" spc="-40" dirty="0" smtClean="0">
                <a:latin typeface="Arial"/>
                <a:cs typeface="Arial"/>
              </a:rPr>
              <a:t>e</a:t>
            </a:r>
            <a:r>
              <a:rPr sz="4000" b="1" spc="-25" dirty="0" smtClean="0"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814704"/>
            <a:ext cx="8148955" cy="37077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 smtClean="0">
                <a:latin typeface="Arial"/>
                <a:cs typeface="Arial"/>
              </a:rPr>
              <a:t>U</a:t>
            </a:r>
            <a:r>
              <a:rPr sz="2400" b="1" spc="-10" dirty="0" smtClean="0">
                <a:latin typeface="Arial"/>
                <a:cs typeface="Arial"/>
              </a:rPr>
              <a:t>p</a:t>
            </a:r>
            <a:r>
              <a:rPr sz="2400" b="1" spc="0" dirty="0" smtClean="0">
                <a:latin typeface="Arial"/>
                <a:cs typeface="Arial"/>
              </a:rPr>
              <a:t>on completion</a:t>
            </a:r>
            <a:r>
              <a:rPr sz="2400" b="1" spc="-4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of this</a:t>
            </a:r>
            <a:r>
              <a:rPr sz="2400" b="1" spc="-1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ch</a:t>
            </a:r>
            <a:r>
              <a:rPr sz="2400" b="1" spc="-10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pte</a:t>
            </a:r>
            <a:r>
              <a:rPr sz="2400" b="1" spc="-130" dirty="0" smtClean="0">
                <a:latin typeface="Arial"/>
                <a:cs typeface="Arial"/>
              </a:rPr>
              <a:t>r</a:t>
            </a:r>
            <a:r>
              <a:rPr sz="2400" b="1" spc="0" dirty="0" smtClean="0">
                <a:latin typeface="Arial"/>
                <a:cs typeface="Arial"/>
              </a:rPr>
              <a:t>, </a:t>
            </a:r>
            <a:r>
              <a:rPr sz="2400" b="1" spc="-30" dirty="0" smtClean="0">
                <a:latin typeface="Arial"/>
                <a:cs typeface="Arial"/>
              </a:rPr>
              <a:t>y</a:t>
            </a:r>
            <a:r>
              <a:rPr sz="2400" b="1" spc="0" dirty="0" smtClean="0">
                <a:latin typeface="Arial"/>
                <a:cs typeface="Arial"/>
              </a:rPr>
              <a:t>ou</a:t>
            </a:r>
            <a:r>
              <a:rPr sz="2400" b="1" spc="5" dirty="0" smtClean="0">
                <a:latin typeface="Arial"/>
                <a:cs typeface="Arial"/>
              </a:rPr>
              <a:t> </a:t>
            </a:r>
            <a:r>
              <a:rPr sz="2400" b="1" spc="25" dirty="0" smtClean="0">
                <a:latin typeface="Arial"/>
                <a:cs typeface="Arial"/>
              </a:rPr>
              <a:t>w</a:t>
            </a:r>
            <a:r>
              <a:rPr sz="2400" b="1" spc="0" dirty="0" smtClean="0">
                <a:latin typeface="Arial"/>
                <a:cs typeface="Arial"/>
              </a:rPr>
              <a:t>ill</a:t>
            </a:r>
            <a:r>
              <a:rPr sz="2400" b="1" spc="-55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be able</a:t>
            </a:r>
            <a:r>
              <a:rPr sz="2400" b="1" spc="-1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to: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Use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tic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 instr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 accomp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ish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simple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3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BCD, and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-CII ari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tic.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35763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U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AND, O</a:t>
            </a:r>
            <a:r>
              <a:rPr sz="3200" spc="1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lusiv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-OR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 accomp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ish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ary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ul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Use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AS</a:t>
            </a:r>
            <a:r>
              <a:rPr sz="4000" b="1" spc="-50" dirty="0" smtClean="0">
                <a:latin typeface="Arial"/>
                <a:cs typeface="Arial"/>
              </a:rPr>
              <a:t>C</a:t>
            </a:r>
            <a:r>
              <a:rPr sz="4000" b="1" spc="-15" dirty="0" smtClean="0">
                <a:latin typeface="Arial"/>
                <a:cs typeface="Arial"/>
              </a:rPr>
              <a:t>II</a:t>
            </a:r>
            <a:r>
              <a:rPr sz="4000" b="1" spc="-13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Arithmetic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014334" cy="5166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ASCII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ic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cod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val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30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</a:t>
            </a:r>
            <a:r>
              <a:rPr sz="3200" spc="-5" dirty="0" smtClean="0">
                <a:latin typeface="Arial"/>
                <a:cs typeface="Arial"/>
              </a:rPr>
              <a:t>9</a:t>
            </a:r>
            <a:r>
              <a:rPr sz="3200" spc="0" dirty="0" smtClean="0">
                <a:latin typeface="Arial"/>
                <a:cs typeface="Arial"/>
              </a:rPr>
              <a:t>H 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0–9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120459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ASCII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ic 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3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6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(</a:t>
            </a:r>
            <a:r>
              <a:rPr sz="2800" b="1" spc="-20" dirty="0" smtClean="0">
                <a:latin typeface="Arial"/>
                <a:cs typeface="Arial"/>
              </a:rPr>
              <a:t>AS</a:t>
            </a:r>
            <a:r>
              <a:rPr sz="2800" b="1" spc="-40" dirty="0" smtClean="0">
                <a:latin typeface="Arial"/>
                <a:cs typeface="Arial"/>
              </a:rPr>
              <a:t>C</a:t>
            </a:r>
            <a:r>
              <a:rPr sz="2800" b="1" spc="-10" dirty="0" smtClean="0">
                <a:latin typeface="Arial"/>
                <a:cs typeface="Arial"/>
              </a:rPr>
              <a:t>II</a:t>
            </a:r>
            <a:r>
              <a:rPr sz="2800" b="1" spc="15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adjust</a:t>
            </a:r>
            <a:r>
              <a:rPr sz="2800" b="1" spc="15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a</a:t>
            </a:r>
            <a:r>
              <a:rPr sz="2800" b="1" spc="-5" dirty="0" smtClean="0">
                <a:latin typeface="Arial"/>
                <a:cs typeface="Arial"/>
              </a:rPr>
              <a:t>f</a:t>
            </a:r>
            <a:r>
              <a:rPr sz="2800" b="1" spc="-10" dirty="0" smtClean="0">
                <a:latin typeface="Arial"/>
                <a:cs typeface="Arial"/>
              </a:rPr>
              <a:t>t</a:t>
            </a:r>
            <a:r>
              <a:rPr sz="2800" b="1" spc="-15" dirty="0" smtClean="0">
                <a:latin typeface="Arial"/>
                <a:cs typeface="Arial"/>
              </a:rPr>
              <a:t>er</a:t>
            </a:r>
            <a:r>
              <a:rPr sz="2800" b="1" spc="-5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a</a:t>
            </a:r>
            <a:r>
              <a:rPr sz="2800" b="1" spc="-20" dirty="0" smtClean="0">
                <a:latin typeface="Arial"/>
                <a:cs typeface="Arial"/>
              </a:rPr>
              <a:t>d</a:t>
            </a:r>
            <a:r>
              <a:rPr sz="2800" b="1" spc="-30" dirty="0" smtClean="0">
                <a:latin typeface="Arial"/>
                <a:cs typeface="Arial"/>
              </a:rPr>
              <a:t>d</a:t>
            </a:r>
            <a:r>
              <a:rPr sz="2800" b="1" spc="-10" dirty="0" smtClean="0">
                <a:latin typeface="Arial"/>
                <a:cs typeface="Arial"/>
              </a:rPr>
              <a:t>it</a:t>
            </a:r>
            <a:r>
              <a:rPr sz="2800" b="1" spc="-5" dirty="0" smtClean="0">
                <a:latin typeface="Arial"/>
                <a:cs typeface="Arial"/>
              </a:rPr>
              <a:t>i</a:t>
            </a:r>
            <a:r>
              <a:rPr sz="2800" b="1" spc="-20" dirty="0" smtClean="0">
                <a:latin typeface="Arial"/>
                <a:cs typeface="Arial"/>
              </a:rPr>
              <a:t>o</a:t>
            </a:r>
            <a:r>
              <a:rPr sz="2800" b="1" spc="-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35" dirty="0" smtClean="0">
                <a:latin typeface="Arial"/>
                <a:cs typeface="Arial"/>
              </a:rPr>
              <a:t>A</a:t>
            </a:r>
            <a:r>
              <a:rPr sz="2800" spc="-25" dirty="0" smtClean="0">
                <a:latin typeface="Arial"/>
                <a:cs typeface="Arial"/>
              </a:rPr>
              <a:t>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(</a:t>
            </a:r>
            <a:r>
              <a:rPr sz="2800" b="1" spc="-20" dirty="0" smtClean="0">
                <a:latin typeface="Arial"/>
                <a:cs typeface="Arial"/>
              </a:rPr>
              <a:t>AS</a:t>
            </a:r>
            <a:r>
              <a:rPr sz="2800" b="1" spc="-40" dirty="0" smtClean="0">
                <a:latin typeface="Arial"/>
                <a:cs typeface="Arial"/>
              </a:rPr>
              <a:t>C</a:t>
            </a:r>
            <a:r>
              <a:rPr sz="2800" b="1" spc="-10" dirty="0" smtClean="0">
                <a:latin typeface="Arial"/>
                <a:cs typeface="Arial"/>
              </a:rPr>
              <a:t>II</a:t>
            </a:r>
            <a:r>
              <a:rPr sz="2800" b="1" spc="-5" dirty="0" smtClean="0">
                <a:latin typeface="Arial"/>
                <a:cs typeface="Arial"/>
              </a:rPr>
              <a:t> </a:t>
            </a:r>
            <a:r>
              <a:rPr sz="2800" b="1" spc="-10" dirty="0" smtClean="0">
                <a:latin typeface="Arial"/>
                <a:cs typeface="Arial"/>
              </a:rPr>
              <a:t>a</a:t>
            </a:r>
            <a:r>
              <a:rPr sz="2800" b="1" spc="-15" dirty="0" smtClean="0">
                <a:latin typeface="Arial"/>
                <a:cs typeface="Arial"/>
              </a:rPr>
              <a:t>djust</a:t>
            </a:r>
            <a:r>
              <a:rPr sz="2800" b="1" spc="15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before</a:t>
            </a:r>
            <a:r>
              <a:rPr sz="2800" b="1" spc="30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divisio</a:t>
            </a:r>
            <a:r>
              <a:rPr sz="2800" b="1" spc="-1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35" dirty="0" smtClean="0">
                <a:latin typeface="Arial"/>
                <a:cs typeface="Arial"/>
              </a:rPr>
              <a:t>A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(</a:t>
            </a:r>
            <a:r>
              <a:rPr sz="2800" b="1" spc="-25" dirty="0" smtClean="0">
                <a:latin typeface="Arial"/>
                <a:cs typeface="Arial"/>
              </a:rPr>
              <a:t>A</a:t>
            </a:r>
            <a:r>
              <a:rPr sz="2800" b="1" spc="-35" dirty="0" smtClean="0">
                <a:latin typeface="Arial"/>
                <a:cs typeface="Arial"/>
              </a:rPr>
              <a:t>S</a:t>
            </a:r>
            <a:r>
              <a:rPr sz="2800" b="1" spc="-15" dirty="0" smtClean="0">
                <a:latin typeface="Arial"/>
                <a:cs typeface="Arial"/>
              </a:rPr>
              <a:t>CII</a:t>
            </a:r>
            <a:r>
              <a:rPr sz="2800" b="1" spc="-5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adjust</a:t>
            </a:r>
            <a:r>
              <a:rPr sz="2800" b="1" spc="25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af</a:t>
            </a:r>
            <a:r>
              <a:rPr sz="2800" b="1" spc="-5" dirty="0" smtClean="0">
                <a:latin typeface="Arial"/>
                <a:cs typeface="Arial"/>
              </a:rPr>
              <a:t>t</a:t>
            </a:r>
            <a:r>
              <a:rPr sz="2800" b="1" spc="-15" dirty="0" smtClean="0">
                <a:latin typeface="Arial"/>
                <a:cs typeface="Arial"/>
              </a:rPr>
              <a:t>er</a:t>
            </a:r>
            <a:r>
              <a:rPr sz="2800" b="1" spc="-5" dirty="0" smtClean="0">
                <a:latin typeface="Arial"/>
                <a:cs typeface="Arial"/>
              </a:rPr>
              <a:t> </a:t>
            </a:r>
            <a:r>
              <a:rPr sz="2800" b="1" spc="-25" dirty="0" smtClean="0">
                <a:latin typeface="Arial"/>
                <a:cs typeface="Arial"/>
              </a:rPr>
              <a:t>m</a:t>
            </a:r>
            <a:r>
              <a:rPr sz="2800" b="1" spc="-35" dirty="0" smtClean="0">
                <a:latin typeface="Arial"/>
                <a:cs typeface="Arial"/>
              </a:rPr>
              <a:t>u</a:t>
            </a:r>
            <a:r>
              <a:rPr sz="2800" b="1" spc="-10" dirty="0" smtClean="0">
                <a:latin typeface="Arial"/>
                <a:cs typeface="Arial"/>
              </a:rPr>
              <a:t>ltipli</a:t>
            </a:r>
            <a:r>
              <a:rPr sz="2800" b="1" spc="-15" dirty="0" smtClean="0">
                <a:latin typeface="Arial"/>
                <a:cs typeface="Arial"/>
              </a:rPr>
              <a:t>cat</a:t>
            </a:r>
            <a:r>
              <a:rPr sz="2800" b="1" spc="-5" dirty="0" smtClean="0">
                <a:latin typeface="Arial"/>
                <a:cs typeface="Arial"/>
              </a:rPr>
              <a:t>i</a:t>
            </a:r>
            <a:r>
              <a:rPr sz="2800" b="1" spc="-20" dirty="0" smtClean="0">
                <a:latin typeface="Arial"/>
                <a:cs typeface="Arial"/>
              </a:rPr>
              <a:t>o</a:t>
            </a:r>
            <a:r>
              <a:rPr sz="2800" b="1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5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3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800" b="1" spc="-20" dirty="0" smtClean="0">
                <a:latin typeface="Arial"/>
                <a:cs typeface="Arial"/>
              </a:rPr>
              <a:t>AS</a:t>
            </a:r>
            <a:r>
              <a:rPr sz="2800" b="1" spc="-40" dirty="0" smtClean="0">
                <a:latin typeface="Arial"/>
                <a:cs typeface="Arial"/>
              </a:rPr>
              <a:t>C</a:t>
            </a:r>
            <a:r>
              <a:rPr sz="2800" b="1" spc="-10" dirty="0" smtClean="0">
                <a:latin typeface="Arial"/>
                <a:cs typeface="Arial"/>
              </a:rPr>
              <a:t>II</a:t>
            </a:r>
            <a:r>
              <a:rPr sz="2800" b="1" spc="15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adjust</a:t>
            </a:r>
            <a:r>
              <a:rPr sz="2800" b="1" spc="15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a</a:t>
            </a:r>
            <a:r>
              <a:rPr sz="2800" b="1" spc="-5" dirty="0" smtClean="0">
                <a:latin typeface="Arial"/>
                <a:cs typeface="Arial"/>
              </a:rPr>
              <a:t>f</a:t>
            </a:r>
            <a:r>
              <a:rPr sz="2800" b="1" spc="-10" dirty="0" smtClean="0">
                <a:latin typeface="Arial"/>
                <a:cs typeface="Arial"/>
              </a:rPr>
              <a:t>t</a:t>
            </a:r>
            <a:r>
              <a:rPr sz="2800" b="1" spc="-15" dirty="0" smtClean="0">
                <a:latin typeface="Arial"/>
                <a:cs typeface="Arial"/>
              </a:rPr>
              <a:t>er</a:t>
            </a:r>
            <a:r>
              <a:rPr sz="2800" b="1" spc="-5" dirty="0" smtClean="0">
                <a:latin typeface="Arial"/>
                <a:cs typeface="Arial"/>
              </a:rPr>
              <a:t> </a:t>
            </a:r>
            <a:r>
              <a:rPr sz="2800" b="1" spc="-15" dirty="0" smtClean="0">
                <a:latin typeface="Arial"/>
                <a:cs typeface="Arial"/>
              </a:rPr>
              <a:t>s</a:t>
            </a:r>
            <a:r>
              <a:rPr sz="2800" b="1" spc="-20" dirty="0" smtClean="0">
                <a:latin typeface="Arial"/>
                <a:cs typeface="Arial"/>
              </a:rPr>
              <a:t>u</a:t>
            </a:r>
            <a:r>
              <a:rPr sz="2800" b="1" spc="-30" dirty="0" smtClean="0">
                <a:latin typeface="Arial"/>
                <a:cs typeface="Arial"/>
              </a:rPr>
              <a:t>b</a:t>
            </a:r>
            <a:r>
              <a:rPr sz="2800" b="1" spc="-10" dirty="0" smtClean="0">
                <a:latin typeface="Arial"/>
                <a:cs typeface="Arial"/>
              </a:rPr>
              <a:t>tr</a:t>
            </a:r>
            <a:r>
              <a:rPr sz="2800" b="1" spc="-20" dirty="0" smtClean="0">
                <a:latin typeface="Arial"/>
                <a:cs typeface="Arial"/>
              </a:rPr>
              <a:t>a</a:t>
            </a:r>
            <a:r>
              <a:rPr sz="2800" b="1" spc="-15" dirty="0" smtClean="0">
                <a:latin typeface="Arial"/>
                <a:cs typeface="Arial"/>
              </a:rPr>
              <a:t>ctio</a:t>
            </a:r>
            <a:r>
              <a:rPr sz="2800" b="1" spc="1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2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ese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2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 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 the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source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stin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170" dirty="0" smtClean="0">
                <a:latin typeface="Arial"/>
                <a:cs typeface="Arial"/>
              </a:rPr>
              <a:t>A</a:t>
            </a: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200" dirty="0" smtClean="0">
                <a:latin typeface="Arial"/>
                <a:cs typeface="Arial"/>
              </a:rPr>
              <a:t> </a:t>
            </a:r>
            <a:r>
              <a:rPr sz="4200" b="1" spc="-95" dirty="0" smtClean="0">
                <a:latin typeface="Arial"/>
                <a:cs typeface="Arial"/>
              </a:rPr>
              <a:t>Instructi</a:t>
            </a:r>
            <a:r>
              <a:rPr sz="4200" b="1" spc="-145" dirty="0" smtClean="0">
                <a:latin typeface="Arial"/>
                <a:cs typeface="Arial"/>
              </a:rPr>
              <a:t>o</a:t>
            </a:r>
            <a:r>
              <a:rPr sz="4200" b="1" spc="-130" dirty="0" smtClean="0">
                <a:latin typeface="Arial"/>
                <a:cs typeface="Arial"/>
              </a:rPr>
              <a:t>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366125" cy="41630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Ad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 two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-di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ASCI</a:t>
            </a:r>
            <a:r>
              <a:rPr sz="3200" spc="-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-coded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will n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sult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ny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ul</a:t>
            </a:r>
            <a:r>
              <a:rPr sz="3200" spc="-10" dirty="0" smtClean="0">
                <a:latin typeface="Arial"/>
                <a:cs typeface="Arial"/>
              </a:rPr>
              <a:t> d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14"/>
              </a:spcBef>
            </a:pPr>
            <a:endParaRPr sz="1300"/>
          </a:p>
          <a:p>
            <a:pPr marL="58419">
              <a:lnSpc>
                <a:spcPct val="100000"/>
              </a:lnSpc>
            </a:pP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170" dirty="0" smtClean="0">
                <a:latin typeface="Arial"/>
                <a:cs typeface="Arial"/>
              </a:rPr>
              <a:t>A</a:t>
            </a:r>
            <a:r>
              <a:rPr sz="4200" b="1" spc="-155" dirty="0" smtClean="0">
                <a:latin typeface="Arial"/>
                <a:cs typeface="Arial"/>
              </a:rPr>
              <a:t>D</a:t>
            </a:r>
            <a:r>
              <a:rPr sz="4200" b="1" spc="-40" dirty="0" smtClean="0">
                <a:latin typeface="Arial"/>
                <a:cs typeface="Arial"/>
              </a:rPr>
              <a:t> </a:t>
            </a:r>
            <a:r>
              <a:rPr sz="4200" b="1" spc="-95" dirty="0" smtClean="0">
                <a:latin typeface="Arial"/>
                <a:cs typeface="Arial"/>
              </a:rPr>
              <a:t>Instructi</a:t>
            </a:r>
            <a:r>
              <a:rPr sz="4200" b="1" spc="-145" dirty="0" smtClean="0">
                <a:latin typeface="Arial"/>
                <a:cs typeface="Arial"/>
              </a:rPr>
              <a:t>o</a:t>
            </a:r>
            <a:r>
              <a:rPr sz="4200" b="1" spc="-130" dirty="0" smtClean="0">
                <a:latin typeface="Arial"/>
                <a:cs typeface="Arial"/>
              </a:rPr>
              <a:t>n</a:t>
            </a:r>
            <a:endParaRPr sz="4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7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401320" lvl="1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401320" algn="l"/>
              </a:tabLst>
            </a:pPr>
            <a:r>
              <a:rPr sz="3200" dirty="0" smtClean="0">
                <a:latin typeface="Arial"/>
                <a:cs typeface="Arial"/>
              </a:rPr>
              <a:t>Appe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rs 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fore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ion.</a:t>
            </a:r>
            <a:endParaRPr sz="32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401320" marR="12700" lvl="1" indent="-342900">
              <a:lnSpc>
                <a:spcPct val="99900"/>
              </a:lnSpc>
              <a:buClr>
                <a:srgbClr val="0D4000"/>
              </a:buClr>
              <a:buFont typeface="Arial"/>
              <a:buChar char="•"/>
              <a:tabLst>
                <a:tab pos="40132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AAD instructi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req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ires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 register contain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tw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-di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it 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acked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BCD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 (not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ASCII)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uti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170" dirty="0" smtClean="0">
                <a:latin typeface="Arial"/>
                <a:cs typeface="Arial"/>
              </a:rPr>
              <a:t>A</a:t>
            </a:r>
            <a:r>
              <a:rPr sz="4200" b="1" spc="-175" dirty="0" smtClean="0">
                <a:latin typeface="Arial"/>
                <a:cs typeface="Arial"/>
              </a:rPr>
              <a:t>M</a:t>
            </a:r>
            <a:r>
              <a:rPr sz="4200" b="1" spc="-40" dirty="0" smtClean="0">
                <a:latin typeface="Arial"/>
                <a:cs typeface="Arial"/>
              </a:rPr>
              <a:t> </a:t>
            </a:r>
            <a:r>
              <a:rPr sz="4200" b="1" spc="-95" dirty="0" smtClean="0">
                <a:latin typeface="Arial"/>
                <a:cs typeface="Arial"/>
              </a:rPr>
              <a:t>Instructi</a:t>
            </a:r>
            <a:r>
              <a:rPr sz="4200" b="1" spc="-145" dirty="0" smtClean="0">
                <a:latin typeface="Arial"/>
                <a:cs typeface="Arial"/>
              </a:rPr>
              <a:t>o</a:t>
            </a:r>
            <a:r>
              <a:rPr sz="4200" b="1" spc="-130" dirty="0" smtClean="0">
                <a:latin typeface="Arial"/>
                <a:cs typeface="Arial"/>
              </a:rPr>
              <a:t>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690610" cy="50876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15887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Fo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lows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 m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ying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</a:t>
            </a:r>
            <a:r>
              <a:rPr sz="3200" spc="-10" dirty="0" smtClean="0">
                <a:latin typeface="Arial"/>
                <a:cs typeface="Arial"/>
              </a:rPr>
              <a:t> 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acked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BCD 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AAM co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verts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ary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5" dirty="0" smtClean="0">
                <a:latin typeface="Arial"/>
                <a:cs typeface="Arial"/>
              </a:rPr>
              <a:t>k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BCD.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If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ry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um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tween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000</a:t>
            </a:r>
            <a:r>
              <a:rPr sz="3200" spc="-5" dirty="0" smtClean="0">
                <a:latin typeface="Arial"/>
                <a:cs typeface="Arial"/>
              </a:rPr>
              <a:t>0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006</a:t>
            </a:r>
            <a:r>
              <a:rPr sz="3200" spc="-5" dirty="0" smtClean="0">
                <a:latin typeface="Arial"/>
                <a:cs typeface="Arial"/>
              </a:rPr>
              <a:t>3</a:t>
            </a:r>
            <a:r>
              <a:rPr sz="3200" spc="0" dirty="0" smtClean="0">
                <a:latin typeface="Arial"/>
                <a:cs typeface="Arial"/>
              </a:rPr>
              <a:t>H a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AX,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AAM 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verts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it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 BCD.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30"/>
              </a:spcBef>
              <a:buClr>
                <a:srgbClr val="0D4000"/>
              </a:buClr>
              <a:buFont typeface="Arial"/>
              <a:buChar char="•"/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4200" b="1" spc="-150" dirty="0" smtClean="0">
                <a:latin typeface="Arial"/>
                <a:cs typeface="Arial"/>
              </a:rPr>
              <a:t>AAS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100" dirty="0" smtClean="0">
                <a:latin typeface="Arial"/>
                <a:cs typeface="Arial"/>
              </a:rPr>
              <a:t>Instruction</a:t>
            </a:r>
            <a:endParaRPr sz="4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6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j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sts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 r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ASCII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subtr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4939" y="122046"/>
            <a:ext cx="8317865" cy="604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  <a:tabLst>
                <a:tab pos="1030605" algn="l"/>
              </a:tabLst>
            </a:pPr>
            <a:r>
              <a:rPr sz="4000" b="1" spc="-30" dirty="0" smtClean="0">
                <a:latin typeface="Arial"/>
                <a:cs typeface="Arial"/>
              </a:rPr>
              <a:t>5</a:t>
            </a:r>
            <a:r>
              <a:rPr sz="4000" b="1" spc="-20" dirty="0" smtClean="0">
                <a:latin typeface="Arial"/>
                <a:cs typeface="Arial"/>
              </a:rPr>
              <a:t>-4	</a:t>
            </a:r>
            <a:r>
              <a:rPr sz="4000" b="1" spc="-30" dirty="0" smtClean="0">
                <a:latin typeface="Arial"/>
                <a:cs typeface="Arial"/>
              </a:rPr>
              <a:t>B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25" dirty="0" smtClean="0">
                <a:latin typeface="Arial"/>
                <a:cs typeface="Arial"/>
              </a:rPr>
              <a:t>SIC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LOGIC</a:t>
            </a:r>
            <a:r>
              <a:rPr sz="4000" b="1" spc="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INS</a:t>
            </a:r>
            <a:r>
              <a:rPr sz="4000" b="1" spc="-40" dirty="0" smtClean="0">
                <a:latin typeface="Arial"/>
                <a:cs typeface="Arial"/>
              </a:rPr>
              <a:t>T</a:t>
            </a:r>
            <a:r>
              <a:rPr sz="4000" b="1" spc="-30" dirty="0" smtClean="0">
                <a:latin typeface="Arial"/>
                <a:cs typeface="Arial"/>
              </a:rPr>
              <a:t>R</a:t>
            </a:r>
            <a:r>
              <a:rPr sz="4000" b="1" spc="-45" dirty="0" smtClean="0">
                <a:latin typeface="Arial"/>
                <a:cs typeface="Arial"/>
              </a:rPr>
              <a:t>U</a:t>
            </a:r>
            <a:r>
              <a:rPr sz="4000" b="1" spc="-30" dirty="0" smtClean="0">
                <a:latin typeface="Arial"/>
                <a:cs typeface="Arial"/>
              </a:rPr>
              <a:t>C</a:t>
            </a:r>
            <a:r>
              <a:rPr sz="4000" b="1" spc="-40" dirty="0" smtClean="0">
                <a:latin typeface="Arial"/>
                <a:cs typeface="Arial"/>
              </a:rPr>
              <a:t>T</a:t>
            </a:r>
            <a:r>
              <a:rPr sz="4000" b="1" spc="-25" dirty="0" smtClean="0">
                <a:latin typeface="Arial"/>
                <a:cs typeface="Arial"/>
              </a:rPr>
              <a:t>IONS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335645" cy="4654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Incl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AND, OR,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lusiv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-OR,</a:t>
            </a:r>
            <a:r>
              <a:rPr sz="3200" spc="-5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NO</a:t>
            </a:r>
            <a:r>
              <a:rPr sz="3200" spc="-37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al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4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T</a:t>
            </a:r>
            <a:r>
              <a:rPr sz="2800" spc="-3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S</a:t>
            </a:r>
            <a:r>
              <a:rPr sz="2800" spc="-34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spe</a:t>
            </a:r>
            <a:r>
              <a:rPr sz="2800" spc="-10" dirty="0" smtClean="0">
                <a:latin typeface="Arial"/>
                <a:cs typeface="Arial"/>
              </a:rPr>
              <a:t>cial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-1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40" dirty="0" smtClean="0">
                <a:latin typeface="Arial"/>
                <a:cs typeface="Arial"/>
              </a:rPr>
              <a:t>N</a:t>
            </a:r>
            <a:r>
              <a:rPr sz="2800" spc="-25" dirty="0" smtClean="0">
                <a:latin typeface="Arial"/>
                <a:cs typeface="Arial"/>
              </a:rPr>
              <a:t>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str</a:t>
            </a:r>
            <a:r>
              <a:rPr sz="2800" spc="-15" dirty="0" smtClean="0">
                <a:latin typeface="Arial"/>
                <a:cs typeface="Arial"/>
              </a:rPr>
              <a:t>uct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5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NE</a:t>
            </a:r>
            <a:r>
              <a:rPr sz="2800" spc="-40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imi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NOT</a:t>
            </a:r>
            <a:r>
              <a:rPr sz="2800" spc="-5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vide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co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lo</a:t>
            </a:r>
            <a:r>
              <a:rPr sz="3200" spc="-5" dirty="0" smtClean="0">
                <a:latin typeface="Arial"/>
                <a:cs typeface="Arial"/>
              </a:rPr>
              <a:t>w</a:t>
            </a:r>
            <a:r>
              <a:rPr sz="3200" spc="0" dirty="0" smtClean="0">
                <a:latin typeface="Arial"/>
                <a:cs typeface="Arial"/>
              </a:rPr>
              <a:t>-level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softwar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5" dirty="0" smtClean="0">
                <a:latin typeface="Arial"/>
                <a:cs typeface="Arial"/>
              </a:rPr>
              <a:t>w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be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et,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ed,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om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15" dirty="0" smtClean="0">
                <a:latin typeface="Arial"/>
                <a:cs typeface="Arial"/>
              </a:rPr>
              <a:t>nted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44132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 smtClean="0">
                <a:latin typeface="Arial"/>
                <a:cs typeface="Arial"/>
              </a:rPr>
              <a:t>Lo</a:t>
            </a:r>
            <a:r>
              <a:rPr sz="3200" spc="0" dirty="0" smtClean="0">
                <a:latin typeface="Arial"/>
                <a:cs typeface="Arial"/>
              </a:rPr>
              <a:t>w-l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vel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m</a:t>
            </a:r>
            <a:r>
              <a:rPr sz="3200" spc="0" dirty="0" smtClean="0">
                <a:latin typeface="Arial"/>
                <a:cs typeface="Arial"/>
              </a:rPr>
              <a:t>ach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ne la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assemb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orm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o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I/O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vices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sy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7333615" cy="483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log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 instr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 bi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846582"/>
            <a:ext cx="8569960" cy="4923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gic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always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clear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over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gs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ot</a:t>
            </a:r>
            <a:r>
              <a:rPr sz="2800" spc="-1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er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gs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ch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fl</a:t>
            </a:r>
            <a:r>
              <a:rPr sz="2800" spc="-15" dirty="0" smtClean="0">
                <a:latin typeface="Arial"/>
                <a:cs typeface="Arial"/>
              </a:rPr>
              <a:t>ect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re</a:t>
            </a:r>
            <a:r>
              <a:rPr sz="2800" spc="-15" dirty="0" smtClean="0">
                <a:latin typeface="Arial"/>
                <a:cs typeface="Arial"/>
              </a:rPr>
              <a:t>su</a:t>
            </a:r>
            <a:r>
              <a:rPr sz="2800" spc="-10" dirty="0" smtClean="0">
                <a:latin typeface="Arial"/>
                <a:cs typeface="Arial"/>
              </a:rPr>
              <a:t>lt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38671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When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ry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ata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ul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mory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r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tm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st 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sition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ways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bit</a:t>
            </a:r>
            <a:r>
              <a:rPr sz="3200" spc="-10" dirty="0" smtClean="0">
                <a:latin typeface="Arial"/>
                <a:cs typeface="Arial"/>
              </a:rPr>
              <a:t> 0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po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iti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umb</a:t>
            </a:r>
            <a:r>
              <a:rPr sz="2800" spc="-15" dirty="0" smtClean="0">
                <a:latin typeface="Arial"/>
                <a:cs typeface="Arial"/>
              </a:rPr>
              <a:t>ers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rease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fr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bit</a:t>
            </a:r>
            <a:r>
              <a:rPr sz="2800" spc="4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0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t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lef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7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te,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bit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</a:t>
            </a:r>
            <a:r>
              <a:rPr sz="2800" spc="-20" dirty="0" smtClean="0">
                <a:latin typeface="Arial"/>
                <a:cs typeface="Arial"/>
              </a:rPr>
              <a:t>5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word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ewo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10" dirty="0" smtClean="0">
                <a:latin typeface="Arial"/>
                <a:cs typeface="Arial"/>
              </a:rPr>
              <a:t>(</a:t>
            </a:r>
            <a:r>
              <a:rPr sz="2800" spc="-15" dirty="0" smtClean="0">
                <a:latin typeface="Arial"/>
                <a:cs typeface="Arial"/>
              </a:rPr>
              <a:t>3</a:t>
            </a:r>
            <a:r>
              <a:rPr sz="2800" spc="-20" dirty="0" smtClean="0">
                <a:latin typeface="Arial"/>
                <a:cs typeface="Arial"/>
              </a:rPr>
              <a:t>2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ts)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uses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po</a:t>
            </a:r>
            <a:r>
              <a:rPr sz="2800" spc="-10" dirty="0" smtClean="0">
                <a:latin typeface="Arial"/>
                <a:cs typeface="Arial"/>
              </a:rPr>
              <a:t>sit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</a:t>
            </a:r>
            <a:r>
              <a:rPr sz="2800" spc="-20" dirty="0" smtClean="0">
                <a:latin typeface="Arial"/>
                <a:cs typeface="Arial"/>
              </a:rPr>
              <a:t>1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its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0"/>
              </a:lnSpc>
            </a:pPr>
            <a:r>
              <a:rPr sz="2800" spc="-15" dirty="0" smtClean="0">
                <a:latin typeface="Arial"/>
                <a:cs typeface="Arial"/>
              </a:rPr>
              <a:t>le</a:t>
            </a:r>
            <a:r>
              <a:rPr sz="2800" spc="-5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tmost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bit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q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adwo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20" dirty="0" smtClean="0">
                <a:latin typeface="Arial"/>
                <a:cs typeface="Arial"/>
              </a:rPr>
              <a:t>(</a:t>
            </a:r>
            <a:r>
              <a:rPr sz="2800" spc="-15" dirty="0" smtClean="0">
                <a:latin typeface="Arial"/>
                <a:cs typeface="Arial"/>
              </a:rPr>
              <a:t>64-b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ts)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itio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63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1" y="6249161"/>
            <a:ext cx="9140952" cy="0"/>
          </a:xfrm>
          <a:custGeom>
            <a:avLst/>
            <a:gdLst/>
            <a:ahLst/>
            <a:cxnLst/>
            <a:rect l="l" t="t" r="r" b="b"/>
            <a:pathLst>
              <a:path w="9140952">
                <a:moveTo>
                  <a:pt x="0" y="0"/>
                </a:moveTo>
                <a:lnTo>
                  <a:pt x="9140952" y="0"/>
                </a:lnTo>
              </a:path>
            </a:pathLst>
          </a:custGeom>
          <a:ln w="28956">
            <a:solidFill>
              <a:srgbClr val="0033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1315" y="122046"/>
            <a:ext cx="8581390" cy="5836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40" dirty="0" smtClean="0">
                <a:latin typeface="Arial"/>
                <a:cs typeface="Arial"/>
              </a:rPr>
              <a:t>AND</a:t>
            </a:r>
            <a:endParaRPr sz="40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7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Perf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ical 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ul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icati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 ill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strated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 a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57404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AND can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lace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discrete</a:t>
            </a:r>
            <a:r>
              <a:rPr sz="3200" spc="-2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 gat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spe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uir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n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152971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rm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lly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ese</a:t>
            </a:r>
            <a:r>
              <a:rPr sz="2800" spc="-10" dirty="0" smtClean="0">
                <a:latin typeface="Arial"/>
                <a:cs typeface="Arial"/>
              </a:rPr>
              <a:t>rv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emb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ol ap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ic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8086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 i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 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microseco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ewer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ve</a:t>
            </a:r>
            <a:r>
              <a:rPr sz="2800" spc="-10" dirty="0" smtClean="0">
                <a:latin typeface="Arial"/>
                <a:cs typeface="Arial"/>
              </a:rPr>
              <a:t>rs</a:t>
            </a:r>
            <a:r>
              <a:rPr sz="2800" spc="-15" dirty="0" smtClean="0">
                <a:latin typeface="Arial"/>
                <a:cs typeface="Arial"/>
              </a:rPr>
              <a:t>ions,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ut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sp</a:t>
            </a:r>
            <a:r>
              <a:rPr sz="2800" spc="-20" dirty="0" smtClean="0">
                <a:latin typeface="Arial"/>
                <a:cs typeface="Arial"/>
              </a:rPr>
              <a:t>eed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tly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nc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ase</a:t>
            </a:r>
            <a:r>
              <a:rPr sz="2800" spc="-20" dirty="0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93791" y="2706623"/>
            <a:ext cx="2633471" cy="937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61620" y="126631"/>
            <a:ext cx="1176020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7780">
              <a:lnSpc>
                <a:spcPct val="102899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5-3</a:t>
            </a:r>
            <a:r>
              <a:rPr sz="1750" b="1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40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1750" b="1" spc="1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0" dirty="0" smtClean="0">
                <a:solidFill>
                  <a:srgbClr val="010101"/>
                </a:solidFill>
                <a:latin typeface="Arial"/>
                <a:cs typeface="Arial"/>
              </a:rPr>
              <a:t>gate.</a:t>
            </a:r>
            <a:endParaRPr sz="1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1780" y="134365"/>
            <a:ext cx="7153275" cy="277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b="1" spc="5" dirty="0" smtClean="0">
                <a:solidFill>
                  <a:srgbClr val="010101"/>
                </a:solidFill>
                <a:latin typeface="Arial"/>
                <a:cs typeface="Arial"/>
              </a:rPr>
              <a:t>(a)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0" dirty="0" smtClean="0">
                <a:solidFill>
                  <a:srgbClr val="010101"/>
                </a:solidFill>
                <a:latin typeface="Arial"/>
                <a:cs typeface="Arial"/>
              </a:rPr>
              <a:t>truth</a:t>
            </a:r>
            <a:r>
              <a:rPr sz="1750" b="1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0" dirty="0" smtClean="0">
                <a:solidFill>
                  <a:srgbClr val="010101"/>
                </a:solidFill>
                <a:latin typeface="Arial"/>
                <a:cs typeface="Arial"/>
              </a:rPr>
              <a:t>table</a:t>
            </a:r>
            <a:r>
              <a:rPr sz="1750" b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for</a:t>
            </a:r>
            <a:r>
              <a:rPr sz="1750" b="1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-10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30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1750" b="1" spc="1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operation</a:t>
            </a:r>
            <a:r>
              <a:rPr sz="1750" b="1" spc="1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1750" b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(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b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)</a:t>
            </a:r>
            <a:r>
              <a:rPr sz="1750" b="1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1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logic</a:t>
            </a:r>
            <a:r>
              <a:rPr sz="1750" b="1" spc="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4" dirty="0" smtClean="0">
                <a:solidFill>
                  <a:srgbClr val="010101"/>
                </a:solidFill>
                <a:latin typeface="Arial"/>
                <a:cs typeface="Arial"/>
              </a:rPr>
              <a:t>symbol</a:t>
            </a:r>
            <a:r>
              <a:rPr sz="1750" b="1" spc="1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45" dirty="0" smtClean="0">
                <a:solidFill>
                  <a:srgbClr val="010101"/>
                </a:solidFill>
                <a:latin typeface="Arial"/>
                <a:cs typeface="Arial"/>
              </a:rPr>
              <a:t>an</a:t>
            </a:r>
            <a:endParaRPr sz="17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80591" y="1602994"/>
            <a:ext cx="178435" cy="2927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b="1" spc="-135" dirty="0" smtClean="0">
                <a:solidFill>
                  <a:srgbClr val="333131"/>
                </a:solidFill>
                <a:latin typeface="Arial"/>
                <a:cs typeface="Arial"/>
              </a:rPr>
              <a:t>A</a:t>
            </a:r>
            <a:endParaRPr sz="18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6392" y="1587500"/>
            <a:ext cx="193040" cy="3003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00" b="1" spc="-55" dirty="0" smtClean="0">
                <a:solidFill>
                  <a:srgbClr val="333131"/>
                </a:solidFill>
                <a:latin typeface="Arial"/>
                <a:cs typeface="Arial"/>
              </a:rPr>
              <a:t>B</a:t>
            </a:r>
            <a:endParaRPr sz="1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33904" y="1555750"/>
            <a:ext cx="191135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150" b="1" spc="-145" dirty="0" smtClean="0">
                <a:solidFill>
                  <a:srgbClr val="333131"/>
                </a:solidFill>
                <a:latin typeface="Times New Roman"/>
                <a:cs typeface="Times New Roman"/>
              </a:rPr>
              <a:t>T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97628" y="2782570"/>
            <a:ext cx="190500" cy="756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b="1" spc="-135" dirty="0" smtClean="0">
                <a:solidFill>
                  <a:srgbClr val="333131"/>
                </a:solidFill>
                <a:latin typeface="Arial"/>
                <a:cs typeface="Arial"/>
              </a:rPr>
              <a:t>A</a:t>
            </a:r>
            <a:endParaRPr sz="18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80"/>
              </a:spcBef>
            </a:pPr>
            <a:endParaRPr sz="1100"/>
          </a:p>
          <a:p>
            <a:pPr marL="26034">
              <a:lnSpc>
                <a:spcPct val="100000"/>
              </a:lnSpc>
            </a:pPr>
            <a:r>
              <a:rPr sz="2050" b="1" spc="-195" dirty="0" smtClean="0">
                <a:solidFill>
                  <a:srgbClr val="333131"/>
                </a:solidFill>
                <a:latin typeface="Times New Roman"/>
                <a:cs typeface="Times New Roman"/>
              </a:rPr>
              <a:t>B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06588" y="2984753"/>
            <a:ext cx="195580" cy="3092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50" b="1" spc="25" dirty="0" smtClean="0">
                <a:solidFill>
                  <a:srgbClr val="333131"/>
                </a:solidFill>
                <a:latin typeface="Times New Roman"/>
                <a:cs typeface="Times New Roman"/>
              </a:rPr>
              <a:t>T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97811" y="4910835"/>
            <a:ext cx="393700" cy="382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300" b="1" spc="-415" dirty="0" smtClean="0">
                <a:solidFill>
                  <a:srgbClr val="333131"/>
                </a:solidFill>
                <a:latin typeface="Courier New"/>
                <a:cs typeface="Courier New"/>
              </a:rPr>
              <a:t>(a)</a:t>
            </a:r>
            <a:endParaRPr sz="23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24676" y="4952492"/>
            <a:ext cx="311785" cy="3003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00" b="1" spc="-45" dirty="0" smtClean="0">
                <a:solidFill>
                  <a:srgbClr val="333131"/>
                </a:solidFill>
                <a:latin typeface="Arial"/>
                <a:cs typeface="Arial"/>
              </a:rPr>
              <a:t>(</a:t>
            </a:r>
            <a:r>
              <a:rPr sz="1900" b="1" spc="-95" dirty="0" smtClean="0">
                <a:solidFill>
                  <a:srgbClr val="333131"/>
                </a:solidFill>
                <a:latin typeface="Arial"/>
                <a:cs typeface="Arial"/>
              </a:rPr>
              <a:t>b</a:t>
            </a:r>
            <a:r>
              <a:rPr sz="1900" b="1" spc="-45" dirty="0" smtClean="0">
                <a:solidFill>
                  <a:srgbClr val="333131"/>
                </a:solidFill>
                <a:latin typeface="Arial"/>
                <a:cs typeface="Arial"/>
              </a:rPr>
              <a:t>)</a:t>
            </a:r>
            <a:endParaRPr sz="19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24460" y="6103365"/>
            <a:ext cx="4412615" cy="729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27363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27363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333131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P</a:t>
            </a:r>
            <a:r>
              <a:rPr sz="800" i="1" spc="15" dirty="0" smtClean="0">
                <a:solidFill>
                  <a:srgbClr val="232323"/>
                </a:solidFill>
                <a:latin typeface="Arial"/>
                <a:cs typeface="Arial"/>
              </a:rPr>
              <a:t>r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ocessor,</a:t>
            </a:r>
            <a:r>
              <a:rPr sz="800" i="1" spc="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33131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3313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33131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33131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46836" y="6550383"/>
            <a:ext cx="2972435" cy="286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5900"/>
              </a:lnSpc>
            </a:pP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44444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33131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33131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33131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3313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65124" y="6299200"/>
            <a:ext cx="399478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-6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55" dirty="0" smtClean="0">
                <a:solidFill>
                  <a:srgbClr val="232323"/>
                </a:solidFill>
                <a:latin typeface="Arial"/>
                <a:cs typeface="Arial"/>
              </a:rPr>
              <a:t>h</a:t>
            </a:r>
            <a:r>
              <a:rPr sz="800" i="1" spc="125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-8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33131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3313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33131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3313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232323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um,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09827" y="1892807"/>
          <a:ext cx="2002535" cy="2560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510"/>
                <a:gridCol w="662939"/>
                <a:gridCol w="644651"/>
              </a:tblGrid>
              <a:tr h="628649"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33313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2004">
                      <a:solidFill>
                        <a:srgbClr val="282828"/>
                      </a:solidFill>
                      <a:prstDash val="solid"/>
                    </a:lnL>
                    <a:lnR w="36576">
                      <a:solidFill>
                        <a:srgbClr val="484848"/>
                      </a:solidFill>
                      <a:prstDash val="solid"/>
                    </a:lnR>
                    <a:lnT w="32004">
                      <a:solidFill>
                        <a:srgbClr val="383838"/>
                      </a:solidFill>
                      <a:prstDash val="solid"/>
                    </a:lnT>
                    <a:lnB w="27432">
                      <a:solidFill>
                        <a:srgbClr val="2F2B2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33313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6576">
                      <a:solidFill>
                        <a:srgbClr val="484848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32004">
                      <a:solidFill>
                        <a:srgbClr val="383838"/>
                      </a:solidFill>
                      <a:prstDash val="solid"/>
                    </a:lnT>
                    <a:lnB w="27432">
                      <a:solidFill>
                        <a:srgbClr val="2F2B2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33313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432">
                      <a:solidFill>
                        <a:srgbClr val="2F2F2F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32004">
                      <a:solidFill>
                        <a:srgbClr val="383838"/>
                      </a:solidFill>
                      <a:prstDash val="solid"/>
                    </a:lnT>
                    <a:lnB w="27432">
                      <a:solidFill>
                        <a:srgbClr val="2F2B2F"/>
                      </a:solidFill>
                      <a:prstDash val="solid"/>
                    </a:lnB>
                  </a:tcPr>
                </a:tc>
              </a:tr>
              <a:tr h="624078"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33313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2004">
                      <a:solidFill>
                        <a:srgbClr val="282828"/>
                      </a:solidFill>
                      <a:prstDash val="solid"/>
                    </a:lnL>
                    <a:lnR w="36576">
                      <a:solidFill>
                        <a:srgbClr val="484848"/>
                      </a:solidFill>
                      <a:prstDash val="solid"/>
                    </a:lnR>
                    <a:lnT w="27432">
                      <a:solidFill>
                        <a:srgbClr val="2F2B2F"/>
                      </a:solidFill>
                      <a:prstDash val="solid"/>
                    </a:lnT>
                    <a:lnB w="32004">
                      <a:solidFill>
                        <a:srgbClr val="3B3B3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solidFill>
                            <a:srgbClr val="333131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6576">
                      <a:solidFill>
                        <a:srgbClr val="484848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27432">
                      <a:solidFill>
                        <a:srgbClr val="2F2B2F"/>
                      </a:solidFill>
                      <a:prstDash val="solid"/>
                    </a:lnT>
                    <a:lnB w="32004">
                      <a:solidFill>
                        <a:srgbClr val="3B3B3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33313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432">
                      <a:solidFill>
                        <a:srgbClr val="2F2F2F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27432">
                      <a:solidFill>
                        <a:srgbClr val="2F2B2F"/>
                      </a:solidFill>
                      <a:prstDash val="solid"/>
                    </a:lnT>
                    <a:lnB w="32004">
                      <a:solidFill>
                        <a:srgbClr val="3B3B3B"/>
                      </a:solidFill>
                      <a:prstDash val="solid"/>
                    </a:lnB>
                  </a:tcPr>
                </a:tc>
              </a:tr>
              <a:tr h="637794"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solidFill>
                            <a:srgbClr val="333131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2004">
                      <a:solidFill>
                        <a:srgbClr val="282828"/>
                      </a:solidFill>
                      <a:prstDash val="solid"/>
                    </a:lnL>
                    <a:lnR w="36576">
                      <a:solidFill>
                        <a:srgbClr val="484848"/>
                      </a:solidFill>
                      <a:prstDash val="solid"/>
                    </a:lnR>
                    <a:lnT w="32004">
                      <a:solidFill>
                        <a:srgbClr val="3B3B3B"/>
                      </a:solidFill>
                      <a:prstDash val="solid"/>
                    </a:lnT>
                    <a:lnB w="36576">
                      <a:solidFill>
                        <a:srgbClr val="48484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33313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6576">
                      <a:solidFill>
                        <a:srgbClr val="484848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32004">
                      <a:solidFill>
                        <a:srgbClr val="3B3B3B"/>
                      </a:solidFill>
                      <a:prstDash val="solid"/>
                    </a:lnT>
                    <a:lnB w="36576">
                      <a:solidFill>
                        <a:srgbClr val="48484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33313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432">
                      <a:solidFill>
                        <a:srgbClr val="2F2F2F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32004">
                      <a:solidFill>
                        <a:srgbClr val="3B3B3B"/>
                      </a:solidFill>
                      <a:prstDash val="solid"/>
                    </a:lnT>
                    <a:lnB w="36576">
                      <a:solidFill>
                        <a:srgbClr val="484848"/>
                      </a:solidFill>
                      <a:prstDash val="solid"/>
                    </a:lnB>
                  </a:tcPr>
                </a:tc>
              </a:tr>
              <a:tr h="635507"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solidFill>
                            <a:srgbClr val="333131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2004">
                      <a:solidFill>
                        <a:srgbClr val="282828"/>
                      </a:solidFill>
                      <a:prstDash val="solid"/>
                    </a:lnL>
                    <a:lnR w="36576">
                      <a:solidFill>
                        <a:srgbClr val="484848"/>
                      </a:solidFill>
                      <a:prstDash val="solid"/>
                    </a:lnR>
                    <a:lnT w="36576">
                      <a:solidFill>
                        <a:srgbClr val="484848"/>
                      </a:solidFill>
                      <a:prstDash val="solid"/>
                    </a:lnT>
                    <a:lnB w="36576">
                      <a:solidFill>
                        <a:srgbClr val="48484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solidFill>
                            <a:srgbClr val="333131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6576">
                      <a:solidFill>
                        <a:srgbClr val="484848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36576">
                      <a:solidFill>
                        <a:srgbClr val="484848"/>
                      </a:solidFill>
                      <a:prstDash val="solid"/>
                    </a:lnT>
                    <a:lnB w="36576">
                      <a:solidFill>
                        <a:srgbClr val="48484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solidFill>
                            <a:srgbClr val="333131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7432">
                      <a:solidFill>
                        <a:srgbClr val="2F2F2F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36576">
                      <a:solidFill>
                        <a:srgbClr val="484848"/>
                      </a:solidFill>
                      <a:prstDash val="solid"/>
                    </a:lnT>
                    <a:lnB w="36576">
                      <a:solidFill>
                        <a:srgbClr val="48484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044" y="6286246"/>
            <a:ext cx="4009390" cy="1562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endParaRPr sz="8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1315" y="261111"/>
            <a:ext cx="6754495" cy="483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b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ary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1044" y="6423914"/>
            <a:ext cx="3693160" cy="414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endParaRPr sz="850">
              <a:latin typeface="Arial"/>
              <a:cs typeface="Arial"/>
            </a:endParaRPr>
          </a:p>
          <a:p>
            <a:pPr marL="12700" marR="731520" indent="0">
              <a:lnSpc>
                <a:spcPts val="1080"/>
              </a:lnSpc>
              <a:spcBef>
                <a:spcPts val="20"/>
              </a:spcBef>
            </a:pP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 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1315" y="836421"/>
            <a:ext cx="8618855" cy="3054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10" dirty="0" smtClean="0">
                <a:latin typeface="Arial"/>
                <a:cs typeface="Arial"/>
              </a:rPr>
              <a:t>ll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b="1" spc="-25" dirty="0" smtClean="0">
                <a:latin typeface="Arial"/>
                <a:cs typeface="Arial"/>
              </a:rPr>
              <a:t>ma</a:t>
            </a:r>
            <a:r>
              <a:rPr sz="2800" b="1" spc="-15" dirty="0" smtClean="0">
                <a:latin typeface="Arial"/>
                <a:cs typeface="Arial"/>
              </a:rPr>
              <a:t>sking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xcept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5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-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se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1270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An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ASCIIn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convert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BCD 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y using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 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sk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7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most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 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ry 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sitio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6696" y="3856482"/>
            <a:ext cx="3465576" cy="0"/>
          </a:xfrm>
          <a:custGeom>
            <a:avLst/>
            <a:gdLst/>
            <a:ahLst/>
            <a:cxnLst/>
            <a:rect l="l" t="t" r="r" b="b"/>
            <a:pathLst>
              <a:path w="3465576">
                <a:moveTo>
                  <a:pt x="0" y="0"/>
                </a:moveTo>
                <a:lnTo>
                  <a:pt x="3465576" y="0"/>
                </a:lnTo>
              </a:path>
            </a:pathLst>
          </a:custGeom>
          <a:ln w="50292">
            <a:solidFill>
              <a:srgbClr val="28282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0763" y="126631"/>
            <a:ext cx="8204200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8890">
              <a:lnSpc>
                <a:spcPct val="102899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5-4 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 The</a:t>
            </a:r>
            <a:r>
              <a:rPr sz="1750" b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operation</a:t>
            </a:r>
            <a:r>
              <a:rPr sz="1750" b="1" spc="1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1750" b="1" spc="8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function</a:t>
            </a:r>
            <a:r>
              <a:rPr sz="1750" b="1" spc="2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4" dirty="0" smtClean="0">
                <a:solidFill>
                  <a:srgbClr val="010101"/>
                </a:solidFill>
                <a:latin typeface="Arial"/>
                <a:cs typeface="Arial"/>
              </a:rPr>
              <a:t>showing</a:t>
            </a:r>
            <a:r>
              <a:rPr sz="1750" b="1" spc="1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how</a:t>
            </a:r>
            <a:r>
              <a:rPr sz="1750" b="1" spc="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0" dirty="0" smtClean="0">
                <a:solidFill>
                  <a:srgbClr val="010101"/>
                </a:solidFill>
                <a:latin typeface="Arial"/>
                <a:cs typeface="Arial"/>
              </a:rPr>
              <a:t>bits</a:t>
            </a:r>
            <a:r>
              <a:rPr sz="1750" b="1" spc="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35" dirty="0" smtClean="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sz="1750" b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0" dirty="0" smtClean="0">
                <a:solidFill>
                  <a:srgbClr val="010101"/>
                </a:solidFill>
                <a:latin typeface="Arial"/>
                <a:cs typeface="Arial"/>
              </a:rPr>
              <a:t>number</a:t>
            </a:r>
            <a:r>
              <a:rPr sz="1750" b="1" spc="10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30" dirty="0" smtClean="0">
                <a:solidFill>
                  <a:srgbClr val="010101"/>
                </a:solidFill>
                <a:latin typeface="Arial"/>
                <a:cs typeface="Arial"/>
              </a:rPr>
              <a:t>are</a:t>
            </a:r>
            <a:r>
              <a:rPr sz="1750" b="1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cleared</a:t>
            </a:r>
            <a:r>
              <a:rPr sz="1750" b="1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to</a:t>
            </a:r>
            <a:r>
              <a:rPr sz="1750" b="1" spc="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zero.</a:t>
            </a:r>
            <a:endParaRPr sz="17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22908" y="2321052"/>
            <a:ext cx="2971165" cy="13557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0005">
              <a:lnSpc>
                <a:spcPct val="100000"/>
              </a:lnSpc>
              <a:tabLst>
                <a:tab pos="1603375" algn="l"/>
              </a:tabLst>
            </a:pPr>
            <a:r>
              <a:rPr sz="3900" b="1" spc="600" dirty="0" smtClean="0">
                <a:solidFill>
                  <a:srgbClr val="2F2D2D"/>
                </a:solidFill>
                <a:latin typeface="Times New Roman"/>
                <a:cs typeface="Times New Roman"/>
              </a:rPr>
              <a:t>xxxx	</a:t>
            </a:r>
            <a:r>
              <a:rPr sz="3900" b="1" spc="505" dirty="0" smtClean="0">
                <a:solidFill>
                  <a:srgbClr val="2F2D2D"/>
                </a:solidFill>
                <a:latin typeface="Times New Roman"/>
                <a:cs typeface="Times New Roman"/>
              </a:rPr>
              <a:t>xxxx</a:t>
            </a:r>
            <a:endParaRPr sz="39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17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3300" b="1" spc="1060" dirty="0" smtClean="0">
                <a:solidFill>
                  <a:srgbClr val="2F2D2D"/>
                </a:solidFill>
                <a:latin typeface="Arial"/>
                <a:cs typeface="Arial"/>
              </a:rPr>
              <a:t>00001111</a:t>
            </a:r>
            <a:endParaRPr sz="3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97044" y="2384552"/>
            <a:ext cx="3447415" cy="2065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400" b="1" spc="-175" dirty="0" smtClean="0">
                <a:solidFill>
                  <a:srgbClr val="2F2D2D"/>
                </a:solidFill>
                <a:latin typeface="Arial"/>
                <a:cs typeface="Arial"/>
              </a:rPr>
              <a:t>Unknown</a:t>
            </a:r>
            <a:r>
              <a:rPr sz="3400" b="1" spc="320" dirty="0" smtClean="0">
                <a:solidFill>
                  <a:srgbClr val="2F2D2D"/>
                </a:solidFill>
                <a:latin typeface="Arial"/>
                <a:cs typeface="Arial"/>
              </a:rPr>
              <a:t> </a:t>
            </a:r>
            <a:r>
              <a:rPr sz="3400" b="1" spc="-190" dirty="0" smtClean="0">
                <a:solidFill>
                  <a:srgbClr val="2F2D2D"/>
                </a:solidFill>
                <a:latin typeface="Arial"/>
                <a:cs typeface="Arial"/>
              </a:rPr>
              <a:t>number</a:t>
            </a:r>
            <a:endParaRPr sz="3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17"/>
              </a:spcBef>
            </a:pPr>
            <a:endParaRPr sz="1200"/>
          </a:p>
          <a:p>
            <a:pPr marL="76200">
              <a:lnSpc>
                <a:spcPct val="100000"/>
              </a:lnSpc>
            </a:pPr>
            <a:r>
              <a:rPr sz="3150" b="1" spc="55" dirty="0" smtClean="0">
                <a:solidFill>
                  <a:srgbClr val="2F2D2D"/>
                </a:solidFill>
                <a:latin typeface="Arial"/>
                <a:cs typeface="Arial"/>
              </a:rPr>
              <a:t>Mask</a:t>
            </a:r>
            <a:endParaRPr sz="315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18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104139">
              <a:lnSpc>
                <a:spcPct val="100000"/>
              </a:lnSpc>
            </a:pPr>
            <a:r>
              <a:rPr sz="3500" b="1" spc="-165" dirty="0" smtClean="0">
                <a:solidFill>
                  <a:srgbClr val="2F2D2D"/>
                </a:solidFill>
                <a:latin typeface="Arial"/>
                <a:cs typeface="Arial"/>
              </a:rPr>
              <a:t>Result</a:t>
            </a:r>
            <a:endParaRPr sz="3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0844" y="3059429"/>
            <a:ext cx="230504" cy="6731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350" spc="90" dirty="0" smtClean="0">
                <a:solidFill>
                  <a:srgbClr val="2F2D2D"/>
                </a:solidFill>
                <a:latin typeface="Times New Roman"/>
                <a:cs typeface="Times New Roman"/>
              </a:rPr>
              <a:t>•</a:t>
            </a:r>
            <a:endParaRPr sz="43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04619" y="3861816"/>
            <a:ext cx="288607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644650" algn="l"/>
              </a:tabLst>
            </a:pPr>
            <a:r>
              <a:rPr sz="3300" b="1" spc="915" dirty="0" smtClean="0">
                <a:solidFill>
                  <a:srgbClr val="2F2D2D"/>
                </a:solidFill>
                <a:latin typeface="Arial"/>
                <a:cs typeface="Arial"/>
              </a:rPr>
              <a:t>0000	</a:t>
            </a:r>
            <a:r>
              <a:rPr sz="3900" b="1" spc="465" dirty="0" smtClean="0">
                <a:solidFill>
                  <a:srgbClr val="2F2D2D"/>
                </a:solidFill>
                <a:latin typeface="Times New Roman"/>
                <a:cs typeface="Times New Roman"/>
              </a:rPr>
              <a:t>xxxx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4460" y="6103365"/>
            <a:ext cx="4412615" cy="729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27363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27363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2F2D2D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Processor,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2F2D2D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2F2D2D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2F2D2D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2F2D2D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46836" y="6550383"/>
            <a:ext cx="2972435" cy="286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5900"/>
              </a:lnSpc>
            </a:pP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44444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2F2D2D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2F2D2D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2F2D2D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2F2D2D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65124" y="6299200"/>
            <a:ext cx="398716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5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2F2D2D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2F2D2D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2F2D2D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2F2D2D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1" y="6249161"/>
            <a:ext cx="9140952" cy="0"/>
          </a:xfrm>
          <a:custGeom>
            <a:avLst/>
            <a:gdLst/>
            <a:ahLst/>
            <a:cxnLst/>
            <a:rect l="l" t="t" r="r" b="b"/>
            <a:pathLst>
              <a:path w="9140952">
                <a:moveTo>
                  <a:pt x="0" y="0"/>
                </a:moveTo>
                <a:lnTo>
                  <a:pt x="9140952" y="0"/>
                </a:lnTo>
              </a:path>
            </a:pathLst>
          </a:custGeom>
          <a:ln w="28956">
            <a:solidFill>
              <a:srgbClr val="0033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41044" y="6286246"/>
            <a:ext cx="4009390" cy="1562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endParaRPr sz="8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61315" y="172339"/>
            <a:ext cx="8714105" cy="55149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5" dirty="0" smtClean="0">
                <a:latin typeface="Arial"/>
                <a:cs typeface="Arial"/>
              </a:rPr>
              <a:t>OR</a:t>
            </a:r>
            <a:endParaRPr sz="40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0"/>
              </a:spcBef>
            </a:pPr>
            <a:endParaRPr sz="13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Perf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ical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50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ofte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cal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950" spc="-75" dirty="0" smtClean="0">
                <a:latin typeface="Arial"/>
                <a:cs typeface="Arial"/>
              </a:rPr>
              <a:t>In</a:t>
            </a:r>
            <a:r>
              <a:rPr sz="2950" spc="-85" dirty="0" smtClean="0">
                <a:latin typeface="Arial"/>
                <a:cs typeface="Arial"/>
              </a:rPr>
              <a:t>c</a:t>
            </a:r>
            <a:r>
              <a:rPr sz="2950" spc="-70" dirty="0" smtClean="0">
                <a:latin typeface="Arial"/>
                <a:cs typeface="Arial"/>
              </a:rPr>
              <a:t>lu</a:t>
            </a:r>
            <a:r>
              <a:rPr sz="2950" spc="-85" dirty="0" smtClean="0">
                <a:latin typeface="Arial"/>
                <a:cs typeface="Arial"/>
              </a:rPr>
              <a:t>s</a:t>
            </a:r>
            <a:r>
              <a:rPr sz="2950" spc="-65" dirty="0" smtClean="0">
                <a:latin typeface="Arial"/>
                <a:cs typeface="Arial"/>
              </a:rPr>
              <a:t>iv</a:t>
            </a:r>
            <a:r>
              <a:rPr sz="2950" spc="-80" dirty="0" smtClean="0">
                <a:latin typeface="Arial"/>
                <a:cs typeface="Arial"/>
              </a:rPr>
              <a:t>e</a:t>
            </a:r>
            <a:r>
              <a:rPr sz="2950" spc="-60" dirty="0" smtClean="0">
                <a:latin typeface="Arial"/>
                <a:cs typeface="Arial"/>
              </a:rPr>
              <a:t>-</a:t>
            </a:r>
            <a:r>
              <a:rPr sz="2950" spc="-150" dirty="0" smtClean="0">
                <a:latin typeface="Arial"/>
                <a:cs typeface="Arial"/>
              </a:rPr>
              <a:t>O</a:t>
            </a:r>
            <a:r>
              <a:rPr sz="2950" spc="-130" dirty="0" smtClean="0">
                <a:latin typeface="Arial"/>
                <a:cs typeface="Arial"/>
              </a:rPr>
              <a:t>R</a:t>
            </a:r>
            <a:r>
              <a:rPr sz="2950" spc="-4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funct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00"/>
              </a:lnSpc>
              <a:spcBef>
                <a:spcPts val="25"/>
              </a:spcBef>
              <a:buClr>
                <a:srgbClr val="0D4000"/>
              </a:buClr>
              <a:buFont typeface="Arial"/>
              <a:buChar char="–"/>
            </a:pPr>
            <a:endParaRPr sz="7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rat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ic</a:t>
            </a:r>
            <a:r>
              <a:rPr sz="3200" spc="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1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 if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ts 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9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0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appear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 output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on</a:t>
            </a:r>
            <a:r>
              <a:rPr sz="2800" spc="-2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35" dirty="0" smtClean="0">
                <a:latin typeface="Arial"/>
                <a:cs typeface="Arial"/>
              </a:rPr>
              <a:t>w</a:t>
            </a:r>
            <a:r>
              <a:rPr sz="2800" spc="-15" dirty="0" smtClean="0">
                <a:latin typeface="Arial"/>
                <a:cs typeface="Arial"/>
              </a:rPr>
              <a:t>he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all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nput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 ar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0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2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Fi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5–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shows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how the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gate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45" dirty="0" smtClean="0">
                <a:latin typeface="Arial"/>
                <a:cs typeface="Arial"/>
              </a:rPr>
              <a:t>(</a:t>
            </a:r>
            <a:r>
              <a:rPr sz="3200" spc="-5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ary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ressing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exce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ssing.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1044" y="6423914"/>
            <a:ext cx="3693160" cy="414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endParaRPr sz="850">
              <a:latin typeface="Arial"/>
              <a:cs typeface="Arial"/>
            </a:endParaRPr>
          </a:p>
          <a:p>
            <a:pPr marL="12700" marR="731520" indent="0">
              <a:lnSpc>
                <a:spcPts val="1080"/>
              </a:lnSpc>
              <a:spcBef>
                <a:spcPts val="20"/>
              </a:spcBef>
            </a:pP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 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889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C</a:t>
            </a:r>
            <a:r>
              <a:rPr sz="4000" b="1" spc="-40" dirty="0" smtClean="0">
                <a:latin typeface="Arial"/>
                <a:cs typeface="Arial"/>
              </a:rPr>
              <a:t>h</a:t>
            </a:r>
            <a:r>
              <a:rPr sz="4000" b="1" spc="-20" dirty="0" smtClean="0">
                <a:latin typeface="Arial"/>
                <a:cs typeface="Arial"/>
              </a:rPr>
              <a:t>apt</a:t>
            </a:r>
            <a:r>
              <a:rPr sz="4000" b="1" spc="-40" dirty="0" smtClean="0">
                <a:latin typeface="Arial"/>
                <a:cs typeface="Arial"/>
              </a:rPr>
              <a:t>e</a:t>
            </a:r>
            <a:r>
              <a:rPr sz="4000" b="1" spc="-20" dirty="0" smtClean="0">
                <a:latin typeface="Arial"/>
                <a:cs typeface="Arial"/>
              </a:rPr>
              <a:t>r</a:t>
            </a:r>
            <a:r>
              <a:rPr sz="4000" b="1" spc="2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Objectiv</a:t>
            </a:r>
            <a:r>
              <a:rPr sz="4000" b="1" spc="-40" dirty="0" smtClean="0">
                <a:latin typeface="Arial"/>
                <a:cs typeface="Arial"/>
              </a:rPr>
              <a:t>e</a:t>
            </a:r>
            <a:r>
              <a:rPr sz="4000" b="1" spc="-25" dirty="0" smtClean="0"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814704"/>
            <a:ext cx="8602345" cy="36099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 smtClean="0">
                <a:latin typeface="Arial"/>
                <a:cs typeface="Arial"/>
              </a:rPr>
              <a:t>U</a:t>
            </a:r>
            <a:r>
              <a:rPr sz="2400" b="1" spc="-10" dirty="0" smtClean="0">
                <a:latin typeface="Arial"/>
                <a:cs typeface="Arial"/>
              </a:rPr>
              <a:t>p</a:t>
            </a:r>
            <a:r>
              <a:rPr sz="2400" b="1" spc="0" dirty="0" smtClean="0">
                <a:latin typeface="Arial"/>
                <a:cs typeface="Arial"/>
              </a:rPr>
              <a:t>on completion</a:t>
            </a:r>
            <a:r>
              <a:rPr sz="2400" b="1" spc="-4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of this</a:t>
            </a:r>
            <a:r>
              <a:rPr sz="2400" b="1" spc="-1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ch</a:t>
            </a:r>
            <a:r>
              <a:rPr sz="2400" b="1" spc="-10" dirty="0" smtClean="0">
                <a:latin typeface="Arial"/>
                <a:cs typeface="Arial"/>
              </a:rPr>
              <a:t>a</a:t>
            </a:r>
            <a:r>
              <a:rPr sz="2400" b="1" spc="0" dirty="0" smtClean="0">
                <a:latin typeface="Arial"/>
                <a:cs typeface="Arial"/>
              </a:rPr>
              <a:t>pte</a:t>
            </a:r>
            <a:r>
              <a:rPr sz="2400" b="1" spc="-130" dirty="0" smtClean="0">
                <a:latin typeface="Arial"/>
                <a:cs typeface="Arial"/>
              </a:rPr>
              <a:t>r</a:t>
            </a:r>
            <a:r>
              <a:rPr sz="2400" b="1" spc="0" dirty="0" smtClean="0">
                <a:latin typeface="Arial"/>
                <a:cs typeface="Arial"/>
              </a:rPr>
              <a:t>, </a:t>
            </a:r>
            <a:r>
              <a:rPr sz="2400" b="1" spc="-30" dirty="0" smtClean="0">
                <a:latin typeface="Arial"/>
                <a:cs typeface="Arial"/>
              </a:rPr>
              <a:t>y</a:t>
            </a:r>
            <a:r>
              <a:rPr sz="2400" b="1" spc="0" dirty="0" smtClean="0">
                <a:latin typeface="Arial"/>
                <a:cs typeface="Arial"/>
              </a:rPr>
              <a:t>ou</a:t>
            </a:r>
            <a:r>
              <a:rPr sz="2400" b="1" spc="5" dirty="0" smtClean="0">
                <a:latin typeface="Arial"/>
                <a:cs typeface="Arial"/>
              </a:rPr>
              <a:t> </a:t>
            </a:r>
            <a:r>
              <a:rPr sz="2400" b="1" spc="25" dirty="0" smtClean="0">
                <a:latin typeface="Arial"/>
                <a:cs typeface="Arial"/>
              </a:rPr>
              <a:t>w</a:t>
            </a:r>
            <a:r>
              <a:rPr sz="2400" b="1" spc="0" dirty="0" smtClean="0">
                <a:latin typeface="Arial"/>
                <a:cs typeface="Arial"/>
              </a:rPr>
              <a:t>ill</a:t>
            </a:r>
            <a:r>
              <a:rPr sz="2400" b="1" spc="-55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be able</a:t>
            </a:r>
            <a:r>
              <a:rPr sz="2400" b="1" spc="-10" dirty="0" smtClean="0">
                <a:latin typeface="Arial"/>
                <a:cs typeface="Arial"/>
              </a:rPr>
              <a:t> </a:t>
            </a:r>
            <a:r>
              <a:rPr sz="2400" b="1" spc="0" dirty="0" smtClean="0">
                <a:latin typeface="Arial"/>
                <a:cs typeface="Arial"/>
              </a:rPr>
              <a:t>to: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355600" marR="41465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Expl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gh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han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add,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compare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 excha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-pr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cision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shift,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st, 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scan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Check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atch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string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75503" y="2706623"/>
            <a:ext cx="2505455" cy="937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0763" y="126631"/>
            <a:ext cx="1163320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8890">
              <a:lnSpc>
                <a:spcPct val="102899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50" dirty="0" smtClean="0">
                <a:solidFill>
                  <a:srgbClr val="010101"/>
                </a:solidFill>
                <a:latin typeface="Arial"/>
                <a:cs typeface="Arial"/>
              </a:rPr>
              <a:t>5-5</a:t>
            </a:r>
            <a:r>
              <a:rPr sz="1750" b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gate.</a:t>
            </a:r>
            <a:endParaRPr sz="1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1780" y="134365"/>
            <a:ext cx="7426959" cy="277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b="1" spc="5" dirty="0" smtClean="0">
                <a:solidFill>
                  <a:srgbClr val="010101"/>
                </a:solidFill>
                <a:latin typeface="Arial"/>
                <a:cs typeface="Arial"/>
              </a:rPr>
              <a:t>(a)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0" dirty="0" smtClean="0">
                <a:solidFill>
                  <a:srgbClr val="010101"/>
                </a:solidFill>
                <a:latin typeface="Arial"/>
                <a:cs typeface="Arial"/>
              </a:rPr>
              <a:t>truth</a:t>
            </a:r>
            <a:r>
              <a:rPr sz="1750" b="1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0" dirty="0" smtClean="0">
                <a:solidFill>
                  <a:srgbClr val="010101"/>
                </a:solidFill>
                <a:latin typeface="Arial"/>
                <a:cs typeface="Arial"/>
              </a:rPr>
              <a:t>table</a:t>
            </a:r>
            <a:r>
              <a:rPr sz="1750" b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for</a:t>
            </a:r>
            <a:r>
              <a:rPr sz="1750" b="1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114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5" dirty="0" smtClean="0">
                <a:solidFill>
                  <a:srgbClr val="010101"/>
                </a:solidFill>
                <a:latin typeface="Arial"/>
                <a:cs typeface="Arial"/>
              </a:rPr>
              <a:t>OR</a:t>
            </a:r>
            <a:r>
              <a:rPr sz="1750" b="1" spc="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operation</a:t>
            </a:r>
            <a:r>
              <a:rPr sz="1750" b="1" spc="1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1750" b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(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b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)</a:t>
            </a:r>
            <a:r>
              <a:rPr sz="1750" b="1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1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0" dirty="0" smtClean="0">
                <a:solidFill>
                  <a:srgbClr val="010101"/>
                </a:solidFill>
                <a:latin typeface="Arial"/>
                <a:cs typeface="Arial"/>
              </a:rPr>
              <a:t>logic</a:t>
            </a:r>
            <a:r>
              <a:rPr sz="1750" b="1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4" dirty="0" smtClean="0">
                <a:solidFill>
                  <a:srgbClr val="010101"/>
                </a:solidFill>
                <a:latin typeface="Arial"/>
                <a:cs typeface="Arial"/>
              </a:rPr>
              <a:t>symbol</a:t>
            </a:r>
            <a:r>
              <a:rPr sz="1750" b="1" spc="1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45" dirty="0" smtClean="0">
                <a:solidFill>
                  <a:srgbClr val="010101"/>
                </a:solidFill>
                <a:latin typeface="Arial"/>
                <a:cs typeface="Arial"/>
              </a:rPr>
              <a:t>an</a:t>
            </a:r>
            <a:r>
              <a:rPr sz="1750" b="1" spc="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5" dirty="0" smtClean="0">
                <a:solidFill>
                  <a:srgbClr val="010101"/>
                </a:solidFill>
                <a:latin typeface="Arial"/>
                <a:cs typeface="Arial"/>
              </a:rPr>
              <a:t>OR</a:t>
            </a:r>
            <a:endParaRPr sz="17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6019" y="1596644"/>
            <a:ext cx="182245" cy="3003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00" b="1" spc="-140" dirty="0" smtClean="0">
                <a:solidFill>
                  <a:srgbClr val="333333"/>
                </a:solidFill>
                <a:latin typeface="Arial"/>
                <a:cs typeface="Arial"/>
              </a:rPr>
              <a:t>A</a:t>
            </a:r>
            <a:endParaRPr sz="1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6392" y="1587500"/>
            <a:ext cx="193040" cy="3003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00" b="1" spc="-55" dirty="0" smtClean="0">
                <a:solidFill>
                  <a:srgbClr val="333333"/>
                </a:solidFill>
                <a:latin typeface="Arial"/>
                <a:cs typeface="Arial"/>
              </a:rPr>
              <a:t>B</a:t>
            </a:r>
            <a:endParaRPr sz="1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33904" y="1555750"/>
            <a:ext cx="185420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150" b="1" spc="-19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83328" y="2717800"/>
            <a:ext cx="185420" cy="747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b="1" spc="-26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33"/>
              </a:spcBef>
            </a:pPr>
            <a:endParaRPr sz="900"/>
          </a:p>
          <a:p>
            <a:pPr marL="21590">
              <a:lnSpc>
                <a:spcPct val="100000"/>
              </a:lnSpc>
            </a:pPr>
            <a:r>
              <a:rPr sz="2050" b="1" spc="-195" dirty="0" smtClean="0">
                <a:solidFill>
                  <a:srgbClr val="333333"/>
                </a:solidFill>
                <a:latin typeface="Times New Roman"/>
                <a:cs typeface="Times New Roman"/>
              </a:rPr>
              <a:t>B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15731" y="2976626"/>
            <a:ext cx="185420" cy="324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b="1" spc="-1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97811" y="4961635"/>
            <a:ext cx="314960" cy="3003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00" b="1" spc="-20" dirty="0" smtClean="0">
                <a:solidFill>
                  <a:srgbClr val="333333"/>
                </a:solidFill>
                <a:latin typeface="Arial"/>
                <a:cs typeface="Arial"/>
              </a:rPr>
              <a:t>(a)</a:t>
            </a:r>
            <a:endParaRPr sz="1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69811" y="4952492"/>
            <a:ext cx="311785" cy="3003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00" b="1" spc="-45" dirty="0" smtClean="0">
                <a:solidFill>
                  <a:srgbClr val="333333"/>
                </a:solidFill>
                <a:latin typeface="Arial"/>
                <a:cs typeface="Arial"/>
              </a:rPr>
              <a:t>(</a:t>
            </a:r>
            <a:r>
              <a:rPr sz="1900" b="1" spc="-95" dirty="0" smtClean="0">
                <a:solidFill>
                  <a:srgbClr val="333333"/>
                </a:solidFill>
                <a:latin typeface="Arial"/>
                <a:cs typeface="Arial"/>
              </a:rPr>
              <a:t>b</a:t>
            </a:r>
            <a:r>
              <a:rPr sz="1900" b="1" spc="-45" dirty="0" smtClean="0">
                <a:solidFill>
                  <a:srgbClr val="333333"/>
                </a:solidFill>
                <a:latin typeface="Arial"/>
                <a:cs typeface="Arial"/>
              </a:rPr>
              <a:t>)</a:t>
            </a:r>
            <a:endParaRPr sz="19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46836" y="6291762"/>
            <a:ext cx="4013200" cy="544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7780">
              <a:lnSpc>
                <a:spcPct val="106100"/>
              </a:lnSpc>
            </a:pPr>
            <a:r>
              <a:rPr sz="800" i="1" spc="-6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55" dirty="0" smtClean="0">
                <a:solidFill>
                  <a:srgbClr val="232323"/>
                </a:solidFill>
                <a:latin typeface="Arial"/>
                <a:cs typeface="Arial"/>
              </a:rPr>
              <a:t>h</a:t>
            </a:r>
            <a:r>
              <a:rPr sz="800" i="1" spc="125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-8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232323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um,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 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P</a:t>
            </a:r>
            <a:r>
              <a:rPr sz="800" i="1" spc="15" dirty="0" smtClean="0">
                <a:solidFill>
                  <a:srgbClr val="232323"/>
                </a:solidFill>
                <a:latin typeface="Arial"/>
                <a:cs typeface="Arial"/>
              </a:rPr>
              <a:t>r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ocessor,</a:t>
            </a:r>
            <a:r>
              <a:rPr sz="800" i="1" spc="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44444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4460" y="6313678"/>
            <a:ext cx="666115" cy="519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350" spc="3925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endParaRPr sz="335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795020">
              <a:lnSpc>
                <a:spcPct val="1129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09827" y="1892807"/>
          <a:ext cx="2002535" cy="2560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795"/>
                <a:gridCol w="660653"/>
                <a:gridCol w="644651"/>
              </a:tblGrid>
              <a:tr h="628649">
                <a:tc>
                  <a:txBody>
                    <a:bodyPr/>
                    <a:lstStyle/>
                    <a:p>
                      <a:pPr marL="53340" algn="ctr">
                        <a:lnSpc>
                          <a:spcPct val="100000"/>
                        </a:lnSpc>
                      </a:pPr>
                      <a:r>
                        <a:rPr sz="1850" b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282828"/>
                      </a:solidFill>
                      <a:prstDash val="solid"/>
                    </a:lnL>
                    <a:lnR w="32004">
                      <a:solidFill>
                        <a:srgbClr val="3F3F3F"/>
                      </a:solidFill>
                      <a:prstDash val="solid"/>
                    </a:lnR>
                    <a:lnT w="32004">
                      <a:solidFill>
                        <a:srgbClr val="383838"/>
                      </a:solidFill>
                      <a:prstDash val="solid"/>
                    </a:lnT>
                    <a:lnB w="27432">
                      <a:solidFill>
                        <a:srgbClr val="2F2B2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</a:pPr>
                      <a:r>
                        <a:rPr sz="1850" b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3F3F3F"/>
                      </a:solidFill>
                      <a:prstDash val="solid"/>
                    </a:lnL>
                    <a:lnR w="27432">
                      <a:solidFill>
                        <a:srgbClr val="343434"/>
                      </a:solidFill>
                      <a:prstDash val="solid"/>
                    </a:lnR>
                    <a:lnT w="32004">
                      <a:solidFill>
                        <a:srgbClr val="383838"/>
                      </a:solidFill>
                      <a:prstDash val="solid"/>
                    </a:lnT>
                    <a:lnB w="27432">
                      <a:solidFill>
                        <a:srgbClr val="2F2B2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 algn="ctr">
                        <a:lnSpc>
                          <a:spcPct val="100000"/>
                        </a:lnSpc>
                      </a:pPr>
                      <a:r>
                        <a:rPr sz="1850" b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343434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32004">
                      <a:solidFill>
                        <a:srgbClr val="383838"/>
                      </a:solidFill>
                      <a:prstDash val="solid"/>
                    </a:lnT>
                    <a:lnB w="27432">
                      <a:solidFill>
                        <a:srgbClr val="2F2B2F"/>
                      </a:solidFill>
                      <a:prstDash val="solid"/>
                    </a:lnB>
                  </a:tcPr>
                </a:tc>
              </a:tr>
              <a:tr h="624078">
                <a:tc>
                  <a:txBody>
                    <a:bodyPr/>
                    <a:lstStyle/>
                    <a:p>
                      <a:pPr marL="53340" algn="ctr">
                        <a:lnSpc>
                          <a:spcPct val="100000"/>
                        </a:lnSpc>
                      </a:pPr>
                      <a:r>
                        <a:rPr sz="1850" b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282828"/>
                      </a:solidFill>
                      <a:prstDash val="solid"/>
                    </a:lnL>
                    <a:lnR w="32004">
                      <a:solidFill>
                        <a:srgbClr val="3F3F3F"/>
                      </a:solidFill>
                      <a:prstDash val="solid"/>
                    </a:lnR>
                    <a:lnT w="27432">
                      <a:solidFill>
                        <a:srgbClr val="2F2B2F"/>
                      </a:solidFill>
                      <a:prstDash val="solid"/>
                    </a:lnT>
                    <a:lnB w="32004">
                      <a:solidFill>
                        <a:srgbClr val="3B3B3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</a:pPr>
                      <a:r>
                        <a:rPr sz="1900" b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3F3F3F"/>
                      </a:solidFill>
                      <a:prstDash val="solid"/>
                    </a:lnL>
                    <a:lnR w="27432">
                      <a:solidFill>
                        <a:srgbClr val="343434"/>
                      </a:solidFill>
                      <a:prstDash val="solid"/>
                    </a:lnR>
                    <a:lnT w="27432">
                      <a:solidFill>
                        <a:srgbClr val="2F2B2F"/>
                      </a:solidFill>
                      <a:prstDash val="solid"/>
                    </a:lnT>
                    <a:lnB w="32004">
                      <a:solidFill>
                        <a:srgbClr val="3B3B3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00000"/>
                        </a:lnSpc>
                      </a:pPr>
                      <a:r>
                        <a:rPr sz="1900" b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343434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27432">
                      <a:solidFill>
                        <a:srgbClr val="2F2B2F"/>
                      </a:solidFill>
                      <a:prstDash val="solid"/>
                    </a:lnT>
                    <a:lnB w="32004">
                      <a:solidFill>
                        <a:srgbClr val="3B3B3B"/>
                      </a:solidFill>
                      <a:prstDash val="solid"/>
                    </a:lnB>
                  </a:tcPr>
                </a:tc>
              </a:tr>
              <a:tr h="637794">
                <a:tc>
                  <a:txBody>
                    <a:bodyPr/>
                    <a:lstStyle/>
                    <a:p>
                      <a:pPr marL="64135" algn="ctr">
                        <a:lnSpc>
                          <a:spcPct val="100000"/>
                        </a:lnSpc>
                      </a:pPr>
                      <a:r>
                        <a:rPr sz="1900" b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282828"/>
                      </a:solidFill>
                      <a:prstDash val="solid"/>
                    </a:lnL>
                    <a:lnR w="32004">
                      <a:solidFill>
                        <a:srgbClr val="3F3F3F"/>
                      </a:solidFill>
                      <a:prstDash val="solid"/>
                    </a:lnR>
                    <a:lnT w="32004">
                      <a:solidFill>
                        <a:srgbClr val="3B3B3B"/>
                      </a:solidFill>
                      <a:prstDash val="solid"/>
                    </a:lnT>
                    <a:lnB w="36576">
                      <a:solidFill>
                        <a:srgbClr val="48484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</a:pPr>
                      <a:r>
                        <a:rPr sz="1850" b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3F3F3F"/>
                      </a:solidFill>
                      <a:prstDash val="solid"/>
                    </a:lnL>
                    <a:lnR w="27432">
                      <a:solidFill>
                        <a:srgbClr val="343434"/>
                      </a:solidFill>
                      <a:prstDash val="solid"/>
                    </a:lnR>
                    <a:lnT w="32004">
                      <a:solidFill>
                        <a:srgbClr val="3B3B3B"/>
                      </a:solidFill>
                      <a:prstDash val="solid"/>
                    </a:lnT>
                    <a:lnB w="36576">
                      <a:solidFill>
                        <a:srgbClr val="48484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00000"/>
                        </a:lnSpc>
                      </a:pPr>
                      <a:r>
                        <a:rPr sz="1900" b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343434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32004">
                      <a:solidFill>
                        <a:srgbClr val="3B3B3B"/>
                      </a:solidFill>
                      <a:prstDash val="solid"/>
                    </a:lnT>
                    <a:lnB w="36576">
                      <a:solidFill>
                        <a:srgbClr val="484848"/>
                      </a:solidFill>
                      <a:prstDash val="solid"/>
                    </a:lnB>
                  </a:tcPr>
                </a:tc>
              </a:tr>
              <a:tr h="635507">
                <a:tc>
                  <a:txBody>
                    <a:bodyPr/>
                    <a:lstStyle/>
                    <a:p>
                      <a:pPr marL="64135" algn="ctr">
                        <a:lnSpc>
                          <a:spcPct val="100000"/>
                        </a:lnSpc>
                      </a:pPr>
                      <a:r>
                        <a:rPr sz="1900" b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282828"/>
                      </a:solidFill>
                      <a:prstDash val="solid"/>
                    </a:lnL>
                    <a:lnR w="32004">
                      <a:solidFill>
                        <a:srgbClr val="3F3F3F"/>
                      </a:solidFill>
                      <a:prstDash val="solid"/>
                    </a:lnR>
                    <a:lnT w="36576">
                      <a:solidFill>
                        <a:srgbClr val="484848"/>
                      </a:solidFill>
                      <a:prstDash val="solid"/>
                    </a:lnT>
                    <a:lnB w="36576">
                      <a:solidFill>
                        <a:srgbClr val="4B4B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</a:pPr>
                      <a:r>
                        <a:rPr sz="1900" b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3F3F3F"/>
                      </a:solidFill>
                      <a:prstDash val="solid"/>
                    </a:lnL>
                    <a:lnR w="27432">
                      <a:solidFill>
                        <a:srgbClr val="343434"/>
                      </a:solidFill>
                      <a:prstDash val="solid"/>
                    </a:lnR>
                    <a:lnT w="36576">
                      <a:solidFill>
                        <a:srgbClr val="484848"/>
                      </a:solidFill>
                      <a:prstDash val="solid"/>
                    </a:lnT>
                    <a:lnB w="36576">
                      <a:solidFill>
                        <a:srgbClr val="4B4B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00000"/>
                        </a:lnSpc>
                      </a:pPr>
                      <a:r>
                        <a:rPr sz="1900" b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343434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36576">
                      <a:solidFill>
                        <a:srgbClr val="484848"/>
                      </a:solidFill>
                      <a:prstDash val="solid"/>
                    </a:lnT>
                    <a:lnB w="36576">
                      <a:solidFill>
                        <a:srgbClr val="4B4B4B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9827" y="3863340"/>
            <a:ext cx="3657600" cy="0"/>
          </a:xfrm>
          <a:custGeom>
            <a:avLst/>
            <a:gdLst/>
            <a:ahLst/>
            <a:cxnLst/>
            <a:rect l="l" t="t" r="r" b="b"/>
            <a:pathLst>
              <a:path w="3657600">
                <a:moveTo>
                  <a:pt x="0" y="0"/>
                </a:moveTo>
                <a:lnTo>
                  <a:pt x="3657600" y="0"/>
                </a:lnTo>
              </a:path>
            </a:pathLst>
          </a:custGeom>
          <a:ln w="54864">
            <a:solidFill>
              <a:srgbClr val="2F2F2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0763" y="126631"/>
            <a:ext cx="8695690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8890">
              <a:lnSpc>
                <a:spcPct val="102899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5-6 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 The</a:t>
            </a:r>
            <a:r>
              <a:rPr sz="1750" b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operation</a:t>
            </a:r>
            <a:r>
              <a:rPr sz="1750" b="1" spc="1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1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5" dirty="0" smtClean="0">
                <a:solidFill>
                  <a:srgbClr val="010101"/>
                </a:solidFill>
                <a:latin typeface="Arial"/>
                <a:cs typeface="Arial"/>
              </a:rPr>
              <a:t>OR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function</a:t>
            </a:r>
            <a:r>
              <a:rPr sz="1750" b="1" spc="1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5" dirty="0" smtClean="0">
                <a:solidFill>
                  <a:srgbClr val="010101"/>
                </a:solidFill>
                <a:latin typeface="Arial"/>
                <a:cs typeface="Arial"/>
              </a:rPr>
              <a:t>showing </a:t>
            </a:r>
            <a:r>
              <a:rPr sz="1750" b="1" spc="-2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20" dirty="0" smtClean="0">
                <a:solidFill>
                  <a:srgbClr val="010101"/>
                </a:solidFill>
                <a:latin typeface="Arial"/>
                <a:cs typeface="Arial"/>
              </a:rPr>
              <a:t>how</a:t>
            </a:r>
            <a:r>
              <a:rPr sz="1750" b="1" spc="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0" dirty="0" smtClean="0">
                <a:solidFill>
                  <a:srgbClr val="010101"/>
                </a:solidFill>
                <a:latin typeface="Arial"/>
                <a:cs typeface="Arial"/>
              </a:rPr>
              <a:t>bits</a:t>
            </a:r>
            <a:r>
              <a:rPr sz="1750" b="1" spc="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35" dirty="0" smtClean="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sz="1750" b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0" dirty="0" smtClean="0">
                <a:solidFill>
                  <a:srgbClr val="010101"/>
                </a:solidFill>
                <a:latin typeface="Arial"/>
                <a:cs typeface="Arial"/>
              </a:rPr>
              <a:t>number</a:t>
            </a:r>
            <a:r>
              <a:rPr sz="1750" b="1" spc="10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30" dirty="0" smtClean="0">
                <a:solidFill>
                  <a:srgbClr val="010101"/>
                </a:solidFill>
                <a:latin typeface="Arial"/>
                <a:cs typeface="Arial"/>
              </a:rPr>
              <a:t>are</a:t>
            </a:r>
            <a:r>
              <a:rPr sz="1750" b="1" spc="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set</a:t>
            </a:r>
            <a:r>
              <a:rPr sz="1750" b="1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to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one.</a:t>
            </a:r>
            <a:endParaRPr sz="17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0280" y="2341117"/>
            <a:ext cx="3424554" cy="1398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28955">
              <a:lnSpc>
                <a:spcPct val="100000"/>
              </a:lnSpc>
              <a:tabLst>
                <a:tab pos="2083435" algn="l"/>
              </a:tabLst>
            </a:pPr>
            <a:r>
              <a:rPr sz="3850" b="1" spc="615" dirty="0" smtClean="0">
                <a:solidFill>
                  <a:srgbClr val="2F2D2D"/>
                </a:solidFill>
                <a:latin typeface="Times New Roman"/>
                <a:cs typeface="Times New Roman"/>
              </a:rPr>
              <a:t>xxxx	</a:t>
            </a:r>
            <a:r>
              <a:rPr sz="3850" b="1" spc="515" dirty="0" smtClean="0">
                <a:solidFill>
                  <a:srgbClr val="2F2D2D"/>
                </a:solidFill>
                <a:latin typeface="Times New Roman"/>
                <a:cs typeface="Times New Roman"/>
              </a:rPr>
              <a:t>xxxx</a:t>
            </a:r>
            <a:endParaRPr sz="385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  <a:tabLst>
                <a:tab pos="510540" algn="l"/>
              </a:tabLst>
            </a:pPr>
            <a:r>
              <a:rPr sz="5475" spc="30" baseline="-6088" dirty="0" smtClean="0">
                <a:solidFill>
                  <a:srgbClr val="2F2D2D"/>
                </a:solidFill>
                <a:latin typeface="Arial"/>
                <a:cs typeface="Arial"/>
              </a:rPr>
              <a:t>+	</a:t>
            </a:r>
            <a:r>
              <a:rPr sz="3250" b="1" spc="1045" dirty="0" smtClean="0">
                <a:solidFill>
                  <a:srgbClr val="2F2D2D"/>
                </a:solidFill>
                <a:latin typeface="Arial"/>
                <a:cs typeface="Arial"/>
              </a:rPr>
              <a:t>00001111</a:t>
            </a:r>
            <a:endParaRPr sz="32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77772" y="3834638"/>
            <a:ext cx="1278255" cy="680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150" b="1" spc="-25" dirty="0" smtClean="0">
                <a:solidFill>
                  <a:srgbClr val="2F2D2D"/>
                </a:solidFill>
                <a:latin typeface="Courier New"/>
                <a:cs typeface="Courier New"/>
              </a:rPr>
              <a:t>xxxx</a:t>
            </a:r>
            <a:endParaRPr sz="415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36823" y="3936238"/>
            <a:ext cx="1333500" cy="519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350" b="1" spc="-300" dirty="0" smtClean="0">
                <a:solidFill>
                  <a:srgbClr val="2F2D2D"/>
                </a:solidFill>
                <a:latin typeface="Arial"/>
                <a:cs typeface="Arial"/>
              </a:rPr>
              <a:t>1</a:t>
            </a:r>
            <a:r>
              <a:rPr sz="3350" b="1" spc="420" dirty="0" smtClean="0">
                <a:solidFill>
                  <a:srgbClr val="2F2D2D"/>
                </a:solidFill>
                <a:latin typeface="Arial"/>
                <a:cs typeface="Arial"/>
              </a:rPr>
              <a:t> </a:t>
            </a:r>
            <a:r>
              <a:rPr sz="3350" b="1" spc="-245" dirty="0" smtClean="0">
                <a:solidFill>
                  <a:srgbClr val="2F2D2D"/>
                </a:solidFill>
                <a:latin typeface="Arial"/>
                <a:cs typeface="Arial"/>
              </a:rPr>
              <a:t>1</a:t>
            </a:r>
            <a:r>
              <a:rPr sz="3350" b="1" spc="400" dirty="0" smtClean="0">
                <a:solidFill>
                  <a:srgbClr val="2F2D2D"/>
                </a:solidFill>
                <a:latin typeface="Arial"/>
                <a:cs typeface="Arial"/>
              </a:rPr>
              <a:t> </a:t>
            </a:r>
            <a:r>
              <a:rPr sz="3350" b="1" spc="-245" dirty="0" smtClean="0">
                <a:solidFill>
                  <a:srgbClr val="2F2D2D"/>
                </a:solidFill>
                <a:latin typeface="Arial"/>
                <a:cs typeface="Arial"/>
              </a:rPr>
              <a:t>1</a:t>
            </a:r>
            <a:r>
              <a:rPr sz="3350" b="1" spc="254" dirty="0" smtClean="0">
                <a:solidFill>
                  <a:srgbClr val="2F2D2D"/>
                </a:solidFill>
                <a:latin typeface="Arial"/>
                <a:cs typeface="Arial"/>
              </a:rPr>
              <a:t> </a:t>
            </a:r>
            <a:r>
              <a:rPr sz="3350" b="1" spc="-245" dirty="0" smtClean="0">
                <a:solidFill>
                  <a:srgbClr val="2F2D2D"/>
                </a:solidFill>
                <a:latin typeface="Arial"/>
                <a:cs typeface="Arial"/>
              </a:rPr>
              <a:t>1</a:t>
            </a:r>
            <a:endParaRPr sz="3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15332" y="2398267"/>
            <a:ext cx="3422015" cy="205358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400" b="1" spc="-200" dirty="0" smtClean="0">
                <a:solidFill>
                  <a:srgbClr val="2F2D2D"/>
                </a:solidFill>
                <a:latin typeface="Arial"/>
                <a:cs typeface="Arial"/>
              </a:rPr>
              <a:t>Unknown</a:t>
            </a:r>
            <a:r>
              <a:rPr sz="3400" b="1" spc="400" dirty="0" smtClean="0">
                <a:solidFill>
                  <a:srgbClr val="2F2D2D"/>
                </a:solidFill>
                <a:latin typeface="Arial"/>
                <a:cs typeface="Arial"/>
              </a:rPr>
              <a:t> </a:t>
            </a:r>
            <a:r>
              <a:rPr sz="3400" b="1" spc="-210" dirty="0" smtClean="0">
                <a:solidFill>
                  <a:srgbClr val="2F2D2D"/>
                </a:solidFill>
                <a:latin typeface="Arial"/>
                <a:cs typeface="Arial"/>
              </a:rPr>
              <a:t>number</a:t>
            </a:r>
            <a:endParaRPr sz="3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6"/>
              </a:spcBef>
            </a:pPr>
            <a:endParaRPr sz="1100"/>
          </a:p>
          <a:p>
            <a:pPr marL="58419">
              <a:lnSpc>
                <a:spcPct val="100000"/>
              </a:lnSpc>
            </a:pPr>
            <a:r>
              <a:rPr sz="3150" b="1" spc="35" dirty="0" smtClean="0">
                <a:solidFill>
                  <a:srgbClr val="2F2D2D"/>
                </a:solidFill>
                <a:latin typeface="Arial"/>
                <a:cs typeface="Arial"/>
              </a:rPr>
              <a:t>Mask</a:t>
            </a:r>
            <a:endParaRPr sz="315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17"/>
              </a:spcBef>
            </a:pPr>
            <a:endParaRPr sz="1000"/>
          </a:p>
          <a:p>
            <a:pPr marL="35560">
              <a:lnSpc>
                <a:spcPct val="100000"/>
              </a:lnSpc>
            </a:pPr>
            <a:r>
              <a:rPr sz="3400" b="1" spc="-125" dirty="0" smtClean="0">
                <a:solidFill>
                  <a:srgbClr val="2F2D2D"/>
                </a:solidFill>
                <a:latin typeface="Arial"/>
                <a:cs typeface="Arial"/>
              </a:rPr>
              <a:t>Result</a:t>
            </a:r>
            <a:endParaRPr sz="3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46836" y="6291762"/>
            <a:ext cx="4013200" cy="544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7780">
              <a:lnSpc>
                <a:spcPct val="106100"/>
              </a:lnSpc>
            </a:pPr>
            <a:r>
              <a:rPr sz="800" i="1" spc="-6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55" dirty="0" smtClean="0">
                <a:solidFill>
                  <a:srgbClr val="232323"/>
                </a:solidFill>
                <a:latin typeface="Arial"/>
                <a:cs typeface="Arial"/>
              </a:rPr>
              <a:t>h</a:t>
            </a:r>
            <a:r>
              <a:rPr sz="800" i="1" spc="125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-8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232323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um,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 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P</a:t>
            </a:r>
            <a:r>
              <a:rPr sz="800" i="1" spc="15" dirty="0" smtClean="0">
                <a:solidFill>
                  <a:srgbClr val="232323"/>
                </a:solidFill>
                <a:latin typeface="Arial"/>
                <a:cs typeface="Arial"/>
              </a:rPr>
              <a:t>r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ocessor,</a:t>
            </a:r>
            <a:r>
              <a:rPr sz="800" i="1" spc="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44444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4460" y="6313678"/>
            <a:ext cx="666115" cy="519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350" spc="3925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endParaRPr sz="335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795020">
              <a:lnSpc>
                <a:spcPct val="1129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044" y="6286246"/>
            <a:ext cx="4009390" cy="1562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endParaRPr sz="8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5" dirty="0" smtClean="0">
                <a:latin typeface="Arial"/>
                <a:cs typeface="Arial"/>
              </a:rPr>
              <a:t>Exclu</a:t>
            </a:r>
            <a:r>
              <a:rPr sz="4000" b="1" spc="-45" dirty="0" smtClean="0">
                <a:latin typeface="Arial"/>
                <a:cs typeface="Arial"/>
              </a:rPr>
              <a:t>s</a:t>
            </a:r>
            <a:r>
              <a:rPr sz="4000" b="1" spc="-25" dirty="0" smtClean="0">
                <a:latin typeface="Arial"/>
                <a:cs typeface="Arial"/>
              </a:rPr>
              <a:t>ive-OR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1044" y="6423914"/>
            <a:ext cx="3693160" cy="414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endParaRPr sz="850">
              <a:latin typeface="Arial"/>
              <a:cs typeface="Arial"/>
            </a:endParaRPr>
          </a:p>
          <a:p>
            <a:pPr marL="12700" marR="731520" indent="0">
              <a:lnSpc>
                <a:spcPts val="1080"/>
              </a:lnSpc>
              <a:spcBef>
                <a:spcPts val="20"/>
              </a:spcBef>
            </a:pP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 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1315" y="947165"/>
            <a:ext cx="8626475" cy="5191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Di</a:t>
            </a:r>
            <a:r>
              <a:rPr sz="3200" spc="-6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fers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Incl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sive-OR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(O</a:t>
            </a:r>
            <a:r>
              <a:rPr sz="3200" spc="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th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the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1,1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con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Exclusiv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-OR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0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1,1 co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OR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fu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pro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uces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1"/>
              </a:spcBef>
            </a:pPr>
            <a:endParaRPr sz="6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Exclusiv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-OR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350" spc="-80" dirty="0" smtClean="0">
                <a:latin typeface="Arial"/>
                <a:cs typeface="Arial"/>
              </a:rPr>
              <a:t>exclu</a:t>
            </a:r>
            <a:r>
              <a:rPr sz="3350" spc="-114" dirty="0" smtClean="0">
                <a:latin typeface="Arial"/>
                <a:cs typeface="Arial"/>
              </a:rPr>
              <a:t>d</a:t>
            </a:r>
            <a:r>
              <a:rPr sz="3350" spc="-90" dirty="0" smtClean="0">
                <a:latin typeface="Arial"/>
                <a:cs typeface="Arial"/>
              </a:rPr>
              <a:t>es</a:t>
            </a:r>
            <a:r>
              <a:rPr sz="3350" spc="-7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29"/>
              </a:lnSpc>
            </a:pPr>
            <a:r>
              <a:rPr sz="320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n;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Incl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siv</a:t>
            </a:r>
            <a:r>
              <a:rPr sz="3200" spc="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-OR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350" spc="-65" dirty="0" smtClean="0">
                <a:latin typeface="Arial"/>
                <a:cs typeface="Arial"/>
              </a:rPr>
              <a:t>incl</a:t>
            </a:r>
            <a:r>
              <a:rPr sz="3350" spc="-110" dirty="0" smtClean="0">
                <a:latin typeface="Arial"/>
                <a:cs typeface="Arial"/>
              </a:rPr>
              <a:t>u</a:t>
            </a:r>
            <a:r>
              <a:rPr sz="3350" spc="-95" dirty="0" smtClean="0">
                <a:latin typeface="Arial"/>
                <a:cs typeface="Arial"/>
              </a:rPr>
              <a:t>d</a:t>
            </a:r>
            <a:r>
              <a:rPr sz="3350" spc="-105" dirty="0" smtClean="0">
                <a:latin typeface="Arial"/>
                <a:cs typeface="Arial"/>
              </a:rPr>
              <a:t>e</a:t>
            </a:r>
            <a:r>
              <a:rPr sz="3350" spc="-85" dirty="0" smtClean="0">
                <a:latin typeface="Arial"/>
                <a:cs typeface="Arial"/>
              </a:rPr>
              <a:t>s</a:t>
            </a:r>
            <a:r>
              <a:rPr sz="3350" spc="-5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it.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0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If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uts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Exclusiv</a:t>
            </a:r>
            <a:r>
              <a:rPr sz="3200" spc="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-OR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th 0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5" dirty="0" smtClean="0">
                <a:latin typeface="Arial"/>
                <a:cs typeface="Arial"/>
              </a:rPr>
              <a:t> th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5" dirty="0" smtClean="0">
                <a:latin typeface="Arial"/>
                <a:cs typeface="Arial"/>
              </a:rPr>
              <a:t> outpu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0</a:t>
            </a:r>
            <a:r>
              <a:rPr sz="3200" spc="0" dirty="0" smtClean="0">
                <a:latin typeface="Arial"/>
                <a:cs typeface="Arial"/>
              </a:rPr>
              <a:t>;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 di</a:t>
            </a:r>
            <a:r>
              <a:rPr sz="3200" spc="-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 is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Exclusiv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-OR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call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rat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84064" y="2679192"/>
            <a:ext cx="2788919" cy="9784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0763" y="122059"/>
            <a:ext cx="7979409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8890">
              <a:lnSpc>
                <a:spcPct val="102899"/>
              </a:lnSpc>
              <a:tabLst>
                <a:tab pos="1283335" algn="l"/>
              </a:tabLst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5-7	</a:t>
            </a:r>
            <a:r>
              <a:rPr sz="1750" b="1" spc="5" dirty="0" smtClean="0">
                <a:solidFill>
                  <a:srgbClr val="010101"/>
                </a:solidFill>
                <a:latin typeface="Arial"/>
                <a:cs typeface="Arial"/>
              </a:rPr>
              <a:t>(a)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0" dirty="0" smtClean="0">
                <a:solidFill>
                  <a:srgbClr val="010101"/>
                </a:solidFill>
                <a:latin typeface="Arial"/>
                <a:cs typeface="Arial"/>
              </a:rPr>
              <a:t>truth</a:t>
            </a:r>
            <a:r>
              <a:rPr sz="1750" b="1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0" dirty="0" smtClean="0">
                <a:solidFill>
                  <a:srgbClr val="010101"/>
                </a:solidFill>
                <a:latin typeface="Arial"/>
                <a:cs typeface="Arial"/>
              </a:rPr>
              <a:t>table</a:t>
            </a:r>
            <a:r>
              <a:rPr sz="1750" b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for</a:t>
            </a:r>
            <a:r>
              <a:rPr sz="1750" b="1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114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0" dirty="0" smtClean="0">
                <a:solidFill>
                  <a:srgbClr val="010101"/>
                </a:solidFill>
                <a:latin typeface="Arial"/>
                <a:cs typeface="Arial"/>
              </a:rPr>
              <a:t>Exclusive-OR</a:t>
            </a:r>
            <a:r>
              <a:rPr sz="1750" b="1" spc="1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operation</a:t>
            </a:r>
            <a:r>
              <a:rPr sz="1750" b="1" spc="1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1750" b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(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b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)</a:t>
            </a:r>
            <a:r>
              <a:rPr sz="1750" b="1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1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logic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4" dirty="0" smtClean="0">
                <a:solidFill>
                  <a:srgbClr val="010101"/>
                </a:solidFill>
                <a:latin typeface="Arial"/>
                <a:cs typeface="Arial"/>
              </a:rPr>
              <a:t>symbol</a:t>
            </a:r>
            <a:r>
              <a:rPr sz="1750" b="1" spc="1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an</a:t>
            </a:r>
            <a:r>
              <a:rPr sz="1750" b="1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Exclusive-OR </a:t>
            </a:r>
            <a:r>
              <a:rPr sz="1750" b="1" spc="-1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gate.</a:t>
            </a:r>
            <a:endParaRPr sz="1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4852" y="1509014"/>
            <a:ext cx="191135" cy="324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b="1" spc="-180" dirty="0" smtClean="0">
                <a:solidFill>
                  <a:srgbClr val="2D2B2B"/>
                </a:solidFill>
                <a:latin typeface="Times New Roman"/>
                <a:cs typeface="Times New Roman"/>
              </a:rPr>
              <a:t>A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92655" y="1504441"/>
            <a:ext cx="198755" cy="3225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b="1" spc="-120" dirty="0" smtClean="0">
                <a:solidFill>
                  <a:srgbClr val="2D2B2B"/>
                </a:solidFill>
                <a:latin typeface="Arial"/>
                <a:cs typeface="Arial"/>
              </a:rPr>
              <a:t>B</a:t>
            </a:r>
            <a:endParaRPr sz="2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87600" y="1479041"/>
            <a:ext cx="194945" cy="3543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250" b="1" spc="-180" dirty="0" smtClean="0">
                <a:solidFill>
                  <a:srgbClr val="2D2B2B"/>
                </a:solidFill>
                <a:latin typeface="Times New Roman"/>
                <a:cs typeface="Times New Roman"/>
              </a:rPr>
              <a:t>T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69028" y="2686811"/>
            <a:ext cx="207010" cy="7759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100" b="1" spc="-290" dirty="0" smtClean="0">
                <a:solidFill>
                  <a:srgbClr val="2D2B2B"/>
                </a:solidFill>
                <a:latin typeface="Times New Roman"/>
                <a:cs typeface="Times New Roman"/>
              </a:rPr>
              <a:t>A</a:t>
            </a:r>
            <a:endParaRPr sz="21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21590">
              <a:lnSpc>
                <a:spcPct val="100000"/>
              </a:lnSpc>
            </a:pPr>
            <a:r>
              <a:rPr sz="2000" b="1" spc="-90" dirty="0" smtClean="0">
                <a:solidFill>
                  <a:srgbClr val="2D2B2B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16900" y="2973832"/>
            <a:ext cx="189865" cy="314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b="1" spc="60" dirty="0" smtClean="0">
                <a:solidFill>
                  <a:srgbClr val="2D2B2B"/>
                </a:solidFill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14932" y="4975859"/>
            <a:ext cx="415290" cy="3987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spc="-420" dirty="0" smtClean="0">
                <a:solidFill>
                  <a:srgbClr val="3D3D3D"/>
                </a:solidFill>
                <a:latin typeface="Courier New"/>
                <a:cs typeface="Courier New"/>
              </a:rPr>
              <a:t>(a)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06388" y="5017516"/>
            <a:ext cx="327025" cy="314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b="1" spc="-50" dirty="0" smtClean="0">
                <a:solidFill>
                  <a:srgbClr val="2D2B2B"/>
                </a:solidFill>
                <a:latin typeface="Arial"/>
                <a:cs typeface="Arial"/>
              </a:rPr>
              <a:t>(</a:t>
            </a:r>
            <a:r>
              <a:rPr sz="2000" b="1" spc="-100" dirty="0" smtClean="0">
                <a:solidFill>
                  <a:srgbClr val="2D2B2B"/>
                </a:solidFill>
                <a:latin typeface="Arial"/>
                <a:cs typeface="Arial"/>
              </a:rPr>
              <a:t>b</a:t>
            </a:r>
            <a:r>
              <a:rPr sz="2000" b="1" spc="-50" dirty="0" smtClean="0">
                <a:solidFill>
                  <a:srgbClr val="2D2B2B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24460" y="6103365"/>
            <a:ext cx="4412615" cy="729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27363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27363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2D2B2B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P</a:t>
            </a:r>
            <a:r>
              <a:rPr sz="800" i="1" spc="15" dirty="0" smtClean="0">
                <a:solidFill>
                  <a:srgbClr val="2D2B2B"/>
                </a:solidFill>
                <a:latin typeface="Arial"/>
                <a:cs typeface="Arial"/>
              </a:rPr>
              <a:t>r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ocessor,</a:t>
            </a:r>
            <a:r>
              <a:rPr sz="800" i="1" spc="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2D2B2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2D2B2B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2D2B2B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2D2B2B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46836" y="6550383"/>
            <a:ext cx="2972435" cy="286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5900"/>
              </a:lnSpc>
            </a:pP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3D3D3D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2D2B2B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2D2B2B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2D2B2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2D2B2B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65124" y="6299200"/>
            <a:ext cx="399478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-6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55" dirty="0" smtClean="0">
                <a:solidFill>
                  <a:srgbClr val="2D2B2B"/>
                </a:solidFill>
                <a:latin typeface="Arial"/>
                <a:cs typeface="Arial"/>
              </a:rPr>
              <a:t>h</a:t>
            </a:r>
            <a:r>
              <a:rPr sz="800" i="1" spc="125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-8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2D2B2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2D2B2B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2D2B2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2D2B2B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40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2D2B2B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um,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94944" y="1828800"/>
          <a:ext cx="2084831" cy="26700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8941"/>
                <a:gridCol w="688086"/>
                <a:gridCol w="674369"/>
              </a:tblGrid>
              <a:tr h="656081">
                <a:tc>
                  <a:txBody>
                    <a:bodyPr/>
                    <a:lstStyle/>
                    <a:p>
                      <a:pPr marL="59690" algn="ctr">
                        <a:lnSpc>
                          <a:spcPct val="100000"/>
                        </a:lnSpc>
                      </a:pPr>
                      <a:r>
                        <a:rPr sz="2050" b="1" dirty="0" smtClean="0">
                          <a:solidFill>
                            <a:srgbClr val="2D2B2B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2004">
                      <a:solidFill>
                        <a:srgbClr val="282828"/>
                      </a:solidFill>
                      <a:prstDash val="solid"/>
                    </a:lnL>
                    <a:lnR w="36576">
                      <a:solidFill>
                        <a:srgbClr val="484848"/>
                      </a:solidFill>
                      <a:prstDash val="solid"/>
                    </a:lnR>
                    <a:lnT w="32004">
                      <a:solidFill>
                        <a:srgbClr val="383438"/>
                      </a:solidFill>
                      <a:prstDash val="solid"/>
                    </a:lnT>
                    <a:lnB w="27432">
                      <a:solidFill>
                        <a:srgbClr val="2B2B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</a:pPr>
                      <a:r>
                        <a:rPr sz="2050" b="1" dirty="0" smtClean="0">
                          <a:solidFill>
                            <a:srgbClr val="2D2B2B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6576">
                      <a:solidFill>
                        <a:srgbClr val="484848"/>
                      </a:solidFill>
                      <a:prstDash val="solid"/>
                    </a:lnL>
                    <a:lnR w="32004">
                      <a:solidFill>
                        <a:srgbClr val="383838"/>
                      </a:solidFill>
                      <a:prstDash val="solid"/>
                    </a:lnR>
                    <a:lnT w="32004">
                      <a:solidFill>
                        <a:srgbClr val="383438"/>
                      </a:solidFill>
                      <a:prstDash val="solid"/>
                    </a:lnT>
                    <a:lnB w="27432">
                      <a:solidFill>
                        <a:srgbClr val="2B2B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</a:pPr>
                      <a:r>
                        <a:rPr sz="2050" b="1" dirty="0" smtClean="0">
                          <a:solidFill>
                            <a:srgbClr val="2D2B2B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2004">
                      <a:solidFill>
                        <a:srgbClr val="383838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32004">
                      <a:solidFill>
                        <a:srgbClr val="383438"/>
                      </a:solidFill>
                      <a:prstDash val="solid"/>
                    </a:lnT>
                    <a:lnB w="27432">
                      <a:solidFill>
                        <a:srgbClr val="2B2B2B"/>
                      </a:solidFill>
                      <a:prstDash val="solid"/>
                    </a:lnB>
                  </a:tcPr>
                </a:tc>
              </a:tr>
              <a:tr h="651510">
                <a:tc>
                  <a:txBody>
                    <a:bodyPr/>
                    <a:lstStyle/>
                    <a:p>
                      <a:pPr marL="59690" algn="ctr">
                        <a:lnSpc>
                          <a:spcPct val="100000"/>
                        </a:lnSpc>
                      </a:pPr>
                      <a:r>
                        <a:rPr sz="2050" b="1" dirty="0" smtClean="0">
                          <a:solidFill>
                            <a:srgbClr val="2D2B2B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2004">
                      <a:solidFill>
                        <a:srgbClr val="282828"/>
                      </a:solidFill>
                      <a:prstDash val="solid"/>
                    </a:lnL>
                    <a:lnR w="36576">
                      <a:solidFill>
                        <a:srgbClr val="484848"/>
                      </a:solidFill>
                      <a:prstDash val="solid"/>
                    </a:lnR>
                    <a:lnT w="27432">
                      <a:solidFill>
                        <a:srgbClr val="2B2B2B"/>
                      </a:solidFill>
                      <a:prstDash val="solid"/>
                    </a:lnT>
                    <a:lnB w="32004">
                      <a:solidFill>
                        <a:srgbClr val="3838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2D2B2B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6576">
                      <a:solidFill>
                        <a:srgbClr val="484848"/>
                      </a:solidFill>
                      <a:prstDash val="solid"/>
                    </a:lnL>
                    <a:lnR w="32004">
                      <a:solidFill>
                        <a:srgbClr val="383838"/>
                      </a:solidFill>
                      <a:prstDash val="solid"/>
                    </a:lnR>
                    <a:lnT w="27432">
                      <a:solidFill>
                        <a:srgbClr val="2B2B2B"/>
                      </a:solidFill>
                      <a:prstDash val="solid"/>
                    </a:lnT>
                    <a:lnB w="32004">
                      <a:solidFill>
                        <a:srgbClr val="3838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2D2B2B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383838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27432">
                      <a:solidFill>
                        <a:srgbClr val="2B2B2B"/>
                      </a:solidFill>
                      <a:prstDash val="solid"/>
                    </a:lnT>
                    <a:lnB w="32004">
                      <a:solidFill>
                        <a:srgbClr val="383838"/>
                      </a:solidFill>
                      <a:prstDash val="solid"/>
                    </a:lnB>
                  </a:tcPr>
                </a:tc>
              </a:tr>
              <a:tr h="660653"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2D2B2B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282828"/>
                      </a:solidFill>
                      <a:prstDash val="solid"/>
                    </a:lnL>
                    <a:lnR w="36576">
                      <a:solidFill>
                        <a:srgbClr val="484848"/>
                      </a:solidFill>
                      <a:prstDash val="solid"/>
                    </a:lnR>
                    <a:lnT w="32004">
                      <a:solidFill>
                        <a:srgbClr val="383838"/>
                      </a:solidFill>
                      <a:prstDash val="solid"/>
                    </a:lnT>
                    <a:lnB w="36576">
                      <a:solidFill>
                        <a:srgbClr val="4444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</a:pPr>
                      <a:r>
                        <a:rPr sz="2050" b="1" dirty="0" smtClean="0">
                          <a:solidFill>
                            <a:srgbClr val="2D2B2B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6576">
                      <a:solidFill>
                        <a:srgbClr val="484848"/>
                      </a:solidFill>
                      <a:prstDash val="solid"/>
                    </a:lnL>
                    <a:lnR w="32004">
                      <a:solidFill>
                        <a:srgbClr val="383838"/>
                      </a:solidFill>
                      <a:prstDash val="solid"/>
                    </a:lnR>
                    <a:lnT w="32004">
                      <a:solidFill>
                        <a:srgbClr val="383838"/>
                      </a:solidFill>
                      <a:prstDash val="solid"/>
                    </a:lnT>
                    <a:lnB w="36576">
                      <a:solidFill>
                        <a:srgbClr val="44444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2D2B2B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383838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32004">
                      <a:solidFill>
                        <a:srgbClr val="383838"/>
                      </a:solidFill>
                      <a:prstDash val="solid"/>
                    </a:lnT>
                    <a:lnB w="36576">
                      <a:solidFill>
                        <a:srgbClr val="444444"/>
                      </a:solidFill>
                      <a:prstDash val="solid"/>
                    </a:lnB>
                  </a:tcPr>
                </a:tc>
              </a:tr>
              <a:tr h="665226">
                <a:tc>
                  <a:txBody>
                    <a:bodyPr/>
                    <a:lstStyle/>
                    <a:p>
                      <a:pPr marL="66675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3D3D3D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2004">
                      <a:solidFill>
                        <a:srgbClr val="282828"/>
                      </a:solidFill>
                      <a:prstDash val="solid"/>
                    </a:lnL>
                    <a:lnR w="36576">
                      <a:solidFill>
                        <a:srgbClr val="484848"/>
                      </a:solidFill>
                      <a:prstDash val="solid"/>
                    </a:lnR>
                    <a:lnT w="36576">
                      <a:solidFill>
                        <a:srgbClr val="444444"/>
                      </a:solidFill>
                      <a:prstDash val="solid"/>
                    </a:lnT>
                    <a:lnB w="41148">
                      <a:solidFill>
                        <a:srgbClr val="4F4F4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</a:pPr>
                      <a:r>
                        <a:rPr sz="1950" b="1" dirty="0" smtClean="0">
                          <a:solidFill>
                            <a:srgbClr val="2D2B2B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6576">
                      <a:solidFill>
                        <a:srgbClr val="484848"/>
                      </a:solidFill>
                      <a:prstDash val="solid"/>
                    </a:lnL>
                    <a:lnR w="32004">
                      <a:solidFill>
                        <a:srgbClr val="383838"/>
                      </a:solidFill>
                      <a:prstDash val="solid"/>
                    </a:lnR>
                    <a:lnT w="36576">
                      <a:solidFill>
                        <a:srgbClr val="444444"/>
                      </a:solidFill>
                      <a:prstDash val="solid"/>
                    </a:lnT>
                    <a:lnB w="41148">
                      <a:solidFill>
                        <a:srgbClr val="4F4F4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</a:pPr>
                      <a:r>
                        <a:rPr sz="2050" b="1" dirty="0" smtClean="0">
                          <a:solidFill>
                            <a:srgbClr val="2D2B2B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2004">
                      <a:solidFill>
                        <a:srgbClr val="383838"/>
                      </a:solidFill>
                      <a:prstDash val="solid"/>
                    </a:lnL>
                    <a:lnR w="27432">
                      <a:solidFill>
                        <a:srgbClr val="2F2F2F"/>
                      </a:solidFill>
                      <a:prstDash val="solid"/>
                    </a:lnR>
                    <a:lnT w="36576">
                      <a:solidFill>
                        <a:srgbClr val="444444"/>
                      </a:solidFill>
                      <a:prstDash val="solid"/>
                    </a:lnT>
                    <a:lnB w="41148">
                      <a:solidFill>
                        <a:srgbClr val="4F4F4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044" y="6286246"/>
            <a:ext cx="4009390" cy="1562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endParaRPr sz="8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1315" y="261111"/>
            <a:ext cx="7522209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XOR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ssing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exce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1044" y="6423914"/>
            <a:ext cx="3693160" cy="414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endParaRPr sz="850">
              <a:latin typeface="Arial"/>
              <a:cs typeface="Arial"/>
            </a:endParaRPr>
          </a:p>
          <a:p>
            <a:pPr marL="12700" marR="731520" indent="0">
              <a:lnSpc>
                <a:spcPts val="1080"/>
              </a:lnSpc>
              <a:spcBef>
                <a:spcPts val="20"/>
              </a:spcBef>
            </a:pP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 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1315" y="1334261"/>
            <a:ext cx="8510905" cy="4142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Exclusiv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-OR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ul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mory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verte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Fi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5–</a:t>
            </a:r>
            <a:r>
              <a:rPr sz="3200" spc="0" dirty="0" smtClean="0">
                <a:latin typeface="Arial"/>
                <a:cs typeface="Arial"/>
              </a:rPr>
              <a:t>8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shows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how just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an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known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vert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XOR.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when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1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Ex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siv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ORs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X, 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re</a:t>
            </a:r>
            <a:r>
              <a:rPr sz="2800" spc="-15" dirty="0" smtClean="0">
                <a:latin typeface="Arial"/>
                <a:cs typeface="Arial"/>
              </a:rPr>
              <a:t>su</a:t>
            </a:r>
            <a:r>
              <a:rPr sz="2800" spc="-10" dirty="0" smtClean="0">
                <a:latin typeface="Arial"/>
                <a:cs typeface="Arial"/>
              </a:rPr>
              <a:t>lt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X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9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 0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Exclu</a:t>
            </a:r>
            <a:r>
              <a:rPr sz="2800" spc="-10" dirty="0" smtClean="0">
                <a:latin typeface="Arial"/>
                <a:cs typeface="Arial"/>
              </a:rPr>
              <a:t>sive</a:t>
            </a:r>
            <a:r>
              <a:rPr sz="2800" spc="-20" dirty="0" smtClean="0">
                <a:latin typeface="Arial"/>
                <a:cs typeface="Arial"/>
              </a:rPr>
              <a:t>-O</a:t>
            </a:r>
            <a:r>
              <a:rPr sz="2800" spc="-3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X, 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esu</a:t>
            </a:r>
            <a:r>
              <a:rPr sz="2800" spc="-10" dirty="0" smtClean="0">
                <a:latin typeface="Arial"/>
                <a:cs typeface="Arial"/>
              </a:rPr>
              <a:t>lt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X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129730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lusive-OR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clear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gist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zero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0763" y="117525"/>
            <a:ext cx="8719820" cy="568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8890">
              <a:lnSpc>
                <a:spcPct val="104600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60" dirty="0" smtClean="0">
                <a:solidFill>
                  <a:srgbClr val="010101"/>
                </a:solidFill>
                <a:latin typeface="Arial"/>
                <a:cs typeface="Arial"/>
              </a:rPr>
              <a:t>5-8 </a:t>
            </a:r>
            <a:r>
              <a:rPr sz="1750" b="1" spc="-25" dirty="0" smtClean="0">
                <a:solidFill>
                  <a:srgbClr val="010101"/>
                </a:solidFill>
                <a:latin typeface="Arial"/>
                <a:cs typeface="Arial"/>
              </a:rPr>
              <a:t> The</a:t>
            </a:r>
            <a:r>
              <a:rPr sz="1750" b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operation</a:t>
            </a:r>
            <a:r>
              <a:rPr sz="1750" b="1" spc="1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1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Exclusive-OR</a:t>
            </a:r>
            <a:r>
              <a:rPr sz="1750" b="1" spc="1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5" dirty="0" smtClean="0">
                <a:solidFill>
                  <a:srgbClr val="010101"/>
                </a:solidFill>
                <a:latin typeface="Arial"/>
                <a:cs typeface="Arial"/>
              </a:rPr>
              <a:t>function</a:t>
            </a:r>
            <a:r>
              <a:rPr sz="1750" b="1" spc="2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4" dirty="0" smtClean="0">
                <a:solidFill>
                  <a:srgbClr val="010101"/>
                </a:solidFill>
                <a:latin typeface="Arial"/>
                <a:cs typeface="Arial"/>
              </a:rPr>
              <a:t>showing </a:t>
            </a:r>
            <a:r>
              <a:rPr sz="1750" b="1" spc="-2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20" dirty="0" smtClean="0">
                <a:solidFill>
                  <a:srgbClr val="010101"/>
                </a:solidFill>
                <a:latin typeface="Arial"/>
                <a:cs typeface="Arial"/>
              </a:rPr>
              <a:t>how</a:t>
            </a:r>
            <a:r>
              <a:rPr sz="1750" b="1" spc="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0" dirty="0" smtClean="0">
                <a:solidFill>
                  <a:srgbClr val="010101"/>
                </a:solidFill>
                <a:latin typeface="Arial"/>
                <a:cs typeface="Arial"/>
              </a:rPr>
              <a:t>bits</a:t>
            </a:r>
            <a:r>
              <a:rPr sz="1750" b="1" spc="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0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0" dirty="0" smtClean="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sz="1750" b="1" spc="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90" dirty="0" smtClean="0">
                <a:solidFill>
                  <a:srgbClr val="010101"/>
                </a:solidFill>
                <a:latin typeface="Arial"/>
                <a:cs typeface="Arial"/>
              </a:rPr>
              <a:t>number</a:t>
            </a:r>
            <a:r>
              <a:rPr sz="1750" b="1" spc="-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35" dirty="0" smtClean="0">
                <a:solidFill>
                  <a:srgbClr val="010101"/>
                </a:solidFill>
                <a:latin typeface="Arial"/>
                <a:cs typeface="Arial"/>
              </a:rPr>
              <a:t>are</a:t>
            </a:r>
            <a:r>
              <a:rPr sz="1750" b="1" spc="15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inverted.</a:t>
            </a:r>
            <a:endParaRPr sz="17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1D1D1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4460" y="6103365"/>
            <a:ext cx="4412615" cy="729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27363" dirty="0" smtClean="0">
                <a:solidFill>
                  <a:srgbClr val="D1D1D1"/>
                </a:solidFill>
                <a:latin typeface="Arial"/>
                <a:cs typeface="Arial"/>
              </a:rPr>
              <a:t>-</a:t>
            </a:r>
            <a:r>
              <a:rPr sz="5025" spc="-434" baseline="-27363" dirty="0" smtClean="0">
                <a:solidFill>
                  <a:srgbClr val="D1D1D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2D2A2B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Processor,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6836" y="6550383"/>
            <a:ext cx="2972435" cy="286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5900"/>
              </a:lnSpc>
            </a:pP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2D2A2B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2D2A2B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2D2A2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2D2A2B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5124" y="6299200"/>
            <a:ext cx="398716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5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98144" y="2430675"/>
          <a:ext cx="6896748" cy="2041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4764"/>
                <a:gridCol w="1636775"/>
                <a:gridCol w="3465208"/>
              </a:tblGrid>
              <a:tr h="664582">
                <a:tc>
                  <a:txBody>
                    <a:bodyPr/>
                    <a:lstStyle/>
                    <a:p>
                      <a:pPr marL="477520">
                        <a:lnSpc>
                          <a:spcPct val="100000"/>
                        </a:lnSpc>
                      </a:pPr>
                      <a:r>
                        <a:rPr sz="3600" b="1" dirty="0" smtClean="0">
                          <a:solidFill>
                            <a:srgbClr val="2D2A2B"/>
                          </a:solidFill>
                          <a:latin typeface="Times New Roman"/>
                          <a:cs typeface="Times New Roman"/>
                        </a:rPr>
                        <a:t>xxxx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</a:pPr>
                      <a:r>
                        <a:rPr sz="3600" b="1" dirty="0" smtClean="0">
                          <a:solidFill>
                            <a:srgbClr val="2D2A2B"/>
                          </a:solidFill>
                          <a:latin typeface="Times New Roman"/>
                          <a:cs typeface="Times New Roman"/>
                        </a:rPr>
                        <a:t>xxxx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5740">
                        <a:lnSpc>
                          <a:spcPct val="100000"/>
                        </a:lnSpc>
                      </a:pPr>
                      <a:r>
                        <a:rPr sz="3150" b="1" dirty="0" smtClean="0">
                          <a:solidFill>
                            <a:srgbClr val="2D2A2B"/>
                          </a:solidFill>
                          <a:latin typeface="Arial"/>
                          <a:cs typeface="Arial"/>
                        </a:rPr>
                        <a:t>Unknown</a:t>
                      </a:r>
                      <a:r>
                        <a:rPr sz="3150" b="1" spc="430" dirty="0" smtClean="0">
                          <a:solidFill>
                            <a:srgbClr val="2D2A2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150" b="1" spc="0" dirty="0" smtClean="0">
                          <a:solidFill>
                            <a:srgbClr val="2D2A2B"/>
                          </a:solidFill>
                          <a:latin typeface="Arial"/>
                          <a:cs typeface="Arial"/>
                        </a:rPr>
                        <a:t>number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74979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3200" b="1" dirty="0" smtClean="0">
                          <a:solidFill>
                            <a:srgbClr val="2D2A2B"/>
                          </a:solidFill>
                          <a:latin typeface="Times New Roman"/>
                          <a:cs typeface="Times New Roman"/>
                        </a:rPr>
                        <a:t>ffiOOOO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50292">
                      <a:solidFill>
                        <a:srgbClr val="2F2F2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</a:pPr>
                      <a:r>
                        <a:rPr sz="3200" b="1" dirty="0" smtClean="0">
                          <a:solidFill>
                            <a:srgbClr val="2D2A2B"/>
                          </a:solidFill>
                          <a:latin typeface="Times New Roman"/>
                          <a:cs typeface="Times New Roman"/>
                        </a:rPr>
                        <a:t>1111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50292">
                      <a:solidFill>
                        <a:srgbClr val="2F2F2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</a:pPr>
                      <a:r>
                        <a:rPr sz="2950" b="1" dirty="0" smtClean="0">
                          <a:solidFill>
                            <a:srgbClr val="2D2A2B"/>
                          </a:solidFill>
                          <a:latin typeface="Arial"/>
                          <a:cs typeface="Arial"/>
                        </a:rPr>
                        <a:t>Mask</a:t>
                      </a:r>
                      <a:endParaRPr sz="29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627453">
                <a:tc>
                  <a:txBody>
                    <a:bodyPr/>
                    <a:lstStyle/>
                    <a:p>
                      <a:pPr marL="454659">
                        <a:lnSpc>
                          <a:spcPct val="100000"/>
                        </a:lnSpc>
                      </a:pPr>
                      <a:r>
                        <a:rPr sz="3850" b="1" dirty="0" smtClean="0">
                          <a:solidFill>
                            <a:srgbClr val="2D2A2B"/>
                          </a:solidFill>
                          <a:latin typeface="Courier New"/>
                          <a:cs typeface="Courier New"/>
                        </a:rPr>
                        <a:t>xxxx</a:t>
                      </a:r>
                      <a:endParaRPr sz="3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50292">
                      <a:solidFill>
                        <a:srgbClr val="2F2F2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3850" b="1" dirty="0" smtClean="0">
                          <a:solidFill>
                            <a:srgbClr val="2D2A2B"/>
                          </a:solidFill>
                          <a:latin typeface="Courier New"/>
                          <a:cs typeface="Courier New"/>
                        </a:rPr>
                        <a:t>xxxx</a:t>
                      </a:r>
                      <a:endParaRPr sz="38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50292">
                      <a:solidFill>
                        <a:srgbClr val="2F2F2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</a:pPr>
                      <a:r>
                        <a:rPr sz="3150" b="1" dirty="0" smtClean="0">
                          <a:solidFill>
                            <a:srgbClr val="2D2A2B"/>
                          </a:solidFill>
                          <a:latin typeface="Arial"/>
                          <a:cs typeface="Arial"/>
                        </a:rPr>
                        <a:t>Result</a:t>
                      </a:r>
                      <a:endParaRPr sz="31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35" dirty="0" smtClean="0">
                <a:latin typeface="Arial"/>
                <a:cs typeface="Arial"/>
              </a:rPr>
              <a:t>T</a:t>
            </a:r>
            <a:r>
              <a:rPr sz="4000" b="1" spc="-20" dirty="0" smtClean="0">
                <a:latin typeface="Arial"/>
                <a:cs typeface="Arial"/>
              </a:rPr>
              <a:t>est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and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Bit</a:t>
            </a:r>
            <a:r>
              <a:rPr sz="4000" b="1" spc="5" dirty="0" smtClean="0">
                <a:latin typeface="Arial"/>
                <a:cs typeface="Arial"/>
              </a:rPr>
              <a:t> </a:t>
            </a:r>
            <a:r>
              <a:rPr sz="4000" b="1" spc="-335" dirty="0" smtClean="0">
                <a:latin typeface="Arial"/>
                <a:cs typeface="Arial"/>
              </a:rPr>
              <a:t>T</a:t>
            </a:r>
            <a:r>
              <a:rPr sz="4000" b="1" spc="-20" dirty="0" smtClean="0">
                <a:latin typeface="Arial"/>
                <a:cs typeface="Arial"/>
              </a:rPr>
              <a:t>est</a:t>
            </a:r>
            <a:r>
              <a:rPr sz="4000" b="1" spc="1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Instructi</a:t>
            </a:r>
            <a:r>
              <a:rPr sz="4000" b="1" spc="-40" dirty="0" smtClean="0">
                <a:latin typeface="Arial"/>
                <a:cs typeface="Arial"/>
              </a:rPr>
              <a:t>o</a:t>
            </a:r>
            <a:r>
              <a:rPr sz="4000" b="1" spc="-25" dirty="0" smtClean="0">
                <a:latin typeface="Arial"/>
                <a:cs typeface="Arial"/>
              </a:rPr>
              <a:t>ns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331200" cy="4081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b="1" spc="-5" dirty="0" smtClean="0">
                <a:latin typeface="Arial"/>
                <a:cs typeface="Arial"/>
              </a:rPr>
              <a:t>TES</a:t>
            </a:r>
            <a:r>
              <a:rPr sz="3200" b="1" spc="0" dirty="0" smtClean="0">
                <a:latin typeface="Arial"/>
                <a:cs typeface="Arial"/>
              </a:rPr>
              <a:t>T</a:t>
            </a:r>
            <a:r>
              <a:rPr sz="3200" b="1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rfor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 op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rat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55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fe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ts the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20" dirty="0" smtClean="0">
                <a:latin typeface="Arial"/>
                <a:cs typeface="Arial"/>
              </a:rPr>
              <a:t>nd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flag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reg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6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  <a:p>
            <a:pPr marR="1180465" algn="ctr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whi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ic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s 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re</a:t>
            </a:r>
            <a:r>
              <a:rPr sz="2800" spc="-15" dirty="0" smtClean="0">
                <a:latin typeface="Arial"/>
                <a:cs typeface="Arial"/>
              </a:rPr>
              <a:t>su</a:t>
            </a:r>
            <a:r>
              <a:rPr sz="2800" spc="-10" dirty="0" smtClean="0">
                <a:latin typeface="Arial"/>
                <a:cs typeface="Arial"/>
              </a:rPr>
              <a:t>lt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est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fu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ame ma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CMP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4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U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wed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JZ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(ju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 zero)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JNZ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(ju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 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ot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zero)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stin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lly t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sted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ai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imm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7723505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 smtClean="0">
                <a:latin typeface="Arial"/>
                <a:cs typeface="Arial"/>
              </a:rPr>
              <a:t>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Pe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4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test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sing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positi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</a:t>
            </a:r>
            <a:r>
              <a:rPr sz="2800" spc="-10" dirty="0" smtClean="0">
                <a:latin typeface="Arial"/>
                <a:cs typeface="Arial"/>
              </a:rPr>
              <a:t>ur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di</a:t>
            </a:r>
            <a:r>
              <a:rPr sz="2800" spc="-55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fe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bit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-10" dirty="0" smtClean="0">
                <a:latin typeface="Arial"/>
                <a:cs typeface="Arial"/>
              </a:rPr>
              <a:t>st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uc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ons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All forms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test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positi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stin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select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source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NOT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and</a:t>
            </a:r>
            <a:r>
              <a:rPr sz="4000" b="1" spc="-20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NEG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647430" cy="4642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N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NEG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 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ressing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xcept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ssing.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31115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inver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 </a:t>
            </a:r>
            <a:r>
              <a:rPr sz="3200" spc="-2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its 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byte, word,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lewor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NEG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</a:t>
            </a:r>
            <a:r>
              <a:rPr sz="3200" spc="-5" dirty="0" smtClean="0">
                <a:latin typeface="Arial"/>
                <a:cs typeface="Arial"/>
              </a:rPr>
              <a:t>o</a:t>
            </a:r>
            <a:r>
              <a:rPr sz="3200" spc="-65" dirty="0" smtClean="0">
                <a:latin typeface="Arial"/>
                <a:cs typeface="Arial"/>
              </a:rPr>
              <a:t>’</a:t>
            </a:r>
            <a:r>
              <a:rPr sz="3200" spc="0" dirty="0" smtClean="0">
                <a:latin typeface="Arial"/>
                <a:cs typeface="Arial"/>
              </a:rPr>
              <a:t>s comp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met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 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gn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um</a:t>
            </a:r>
            <a:r>
              <a:rPr sz="2800" spc="-15" dirty="0" smtClean="0">
                <a:latin typeface="Arial"/>
                <a:cs typeface="Arial"/>
              </a:rPr>
              <a:t>ber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ch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15" dirty="0" smtClean="0"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  <a:p>
            <a:pPr marL="285750" algn="ctr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fr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po</a:t>
            </a:r>
            <a:r>
              <a:rPr sz="2800" spc="-10" dirty="0" smtClean="0">
                <a:latin typeface="Arial"/>
                <a:cs typeface="Arial"/>
              </a:rPr>
              <a:t>sitiv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ne</a:t>
            </a:r>
            <a:r>
              <a:rPr sz="2800" spc="-15" dirty="0" smtClean="0">
                <a:latin typeface="Arial"/>
                <a:cs typeface="Arial"/>
              </a:rPr>
              <a:t>gat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ve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ga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ive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po</a:t>
            </a:r>
            <a:r>
              <a:rPr sz="2800" spc="-10" dirty="0" smtClean="0">
                <a:latin typeface="Arial"/>
                <a:cs typeface="Arial"/>
              </a:rPr>
              <a:t>sitiv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consid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ical,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NEG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co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sid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red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tic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0" dirty="0" smtClean="0">
                <a:latin typeface="Arial"/>
                <a:cs typeface="Arial"/>
              </a:rPr>
              <a:t>Shift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and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R</a:t>
            </a:r>
            <a:r>
              <a:rPr sz="4000" b="1" spc="-40" dirty="0" smtClean="0">
                <a:latin typeface="Arial"/>
                <a:cs typeface="Arial"/>
              </a:rPr>
              <a:t>o</a:t>
            </a:r>
            <a:r>
              <a:rPr sz="4000" b="1" spc="-20" dirty="0" smtClean="0">
                <a:latin typeface="Arial"/>
                <a:cs typeface="Arial"/>
              </a:rPr>
              <a:t>tate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601710" cy="4605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Sh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ft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ate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ry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eve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4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-40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,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OR,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Exc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siv</a:t>
            </a:r>
            <a:r>
              <a:rPr sz="2800" spc="1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OR,</a:t>
            </a:r>
            <a:r>
              <a:rPr sz="2800" spc="-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NOT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Com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</a:t>
            </a:r>
            <a:r>
              <a:rPr sz="3200" spc="-5" dirty="0" smtClean="0">
                <a:latin typeface="Arial"/>
                <a:cs typeface="Arial"/>
              </a:rPr>
              <a:t>w</a:t>
            </a:r>
            <a:r>
              <a:rPr sz="3200" spc="0" dirty="0" smtClean="0">
                <a:latin typeface="Arial"/>
                <a:cs typeface="Arial"/>
              </a:rPr>
              <a:t>-l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vel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softw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I/O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vices.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5600" marR="60071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micropr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5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co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te com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 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 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0" dirty="0" smtClean="0">
                <a:latin typeface="Arial"/>
                <a:cs typeface="Arial"/>
              </a:rPr>
              <a:t> 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010919" algn="l"/>
              </a:tabLst>
            </a:pPr>
            <a:r>
              <a:rPr sz="4000" b="1" spc="-30" dirty="0" smtClean="0">
                <a:latin typeface="Arial"/>
                <a:cs typeface="Arial"/>
              </a:rPr>
              <a:t>5</a:t>
            </a:r>
            <a:r>
              <a:rPr sz="4000" b="1" spc="-20" dirty="0" smtClean="0">
                <a:latin typeface="Arial"/>
                <a:cs typeface="Arial"/>
              </a:rPr>
              <a:t>-1	</a:t>
            </a:r>
            <a:r>
              <a:rPr sz="4000" b="1" spc="-30" dirty="0" smtClean="0">
                <a:latin typeface="Arial"/>
                <a:cs typeface="Arial"/>
              </a:rPr>
              <a:t>A</a:t>
            </a:r>
            <a:r>
              <a:rPr sz="4000" b="1" spc="-45" dirty="0" smtClean="0">
                <a:latin typeface="Arial"/>
                <a:cs typeface="Arial"/>
              </a:rPr>
              <a:t>D</a:t>
            </a:r>
            <a:r>
              <a:rPr sz="4000" b="1" spc="-25" dirty="0" smtClean="0">
                <a:latin typeface="Arial"/>
                <a:cs typeface="Arial"/>
              </a:rPr>
              <a:t>DITIO</a:t>
            </a:r>
            <a:r>
              <a:rPr sz="4000" b="1" spc="-50" dirty="0" smtClean="0">
                <a:latin typeface="Arial"/>
                <a:cs typeface="Arial"/>
              </a:rPr>
              <a:t>N</a:t>
            </a:r>
            <a:r>
              <a:rPr sz="4000" b="1" spc="-15" dirty="0" smtClean="0">
                <a:latin typeface="Arial"/>
                <a:cs typeface="Arial"/>
              </a:rPr>
              <a:t>,</a:t>
            </a:r>
            <a:r>
              <a:rPr sz="4000" b="1" spc="25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0" dirty="0" smtClean="0">
                <a:latin typeface="Arial"/>
                <a:cs typeface="Arial"/>
              </a:rPr>
              <a:t>B</a:t>
            </a:r>
            <a:r>
              <a:rPr sz="4000" b="1" spc="-25" dirty="0" smtClean="0">
                <a:latin typeface="Arial"/>
                <a:cs typeface="Arial"/>
              </a:rPr>
              <a:t>T</a:t>
            </a:r>
            <a:r>
              <a:rPr sz="4000" b="1" spc="-4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A</a:t>
            </a:r>
            <a:r>
              <a:rPr sz="4000" b="1" spc="-45" dirty="0" smtClean="0">
                <a:latin typeface="Arial"/>
                <a:cs typeface="Arial"/>
              </a:rPr>
              <a:t>C</a:t>
            </a:r>
            <a:r>
              <a:rPr sz="4000" b="1" spc="-25" dirty="0" smtClean="0">
                <a:latin typeface="Arial"/>
                <a:cs typeface="Arial"/>
              </a:rPr>
              <a:t>TION</a:t>
            </a:r>
            <a:r>
              <a:rPr sz="4000" b="1" spc="-120" dirty="0" smtClean="0">
                <a:latin typeface="Arial"/>
                <a:cs typeface="Arial"/>
              </a:rPr>
              <a:t> </a:t>
            </a:r>
            <a:r>
              <a:rPr sz="4000" b="1" spc="-30" dirty="0" smtClean="0">
                <a:latin typeface="Arial"/>
                <a:cs typeface="Arial"/>
              </a:rPr>
              <a:t>A</a:t>
            </a:r>
            <a:r>
              <a:rPr sz="4000" b="1" spc="-45" dirty="0" smtClean="0">
                <a:latin typeface="Arial"/>
                <a:cs typeface="Arial"/>
              </a:rPr>
              <a:t>N</a:t>
            </a:r>
            <a:r>
              <a:rPr sz="4000" b="1" spc="-30" dirty="0" smtClean="0">
                <a:latin typeface="Arial"/>
                <a:cs typeface="Arial"/>
              </a:rPr>
              <a:t>D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760"/>
              </a:lnSpc>
            </a:pPr>
            <a:r>
              <a:rPr sz="4000" b="1" spc="-35" dirty="0" smtClean="0">
                <a:latin typeface="Arial"/>
                <a:cs typeface="Arial"/>
              </a:rPr>
              <a:t>COM</a:t>
            </a:r>
            <a:r>
              <a:rPr sz="4000" b="1" spc="-345" dirty="0" smtClean="0">
                <a:latin typeface="Arial"/>
                <a:cs typeface="Arial"/>
              </a:rPr>
              <a:t>P</a:t>
            </a:r>
            <a:r>
              <a:rPr sz="4000" b="1" spc="-30" dirty="0" smtClean="0">
                <a:latin typeface="Arial"/>
                <a:cs typeface="Arial"/>
              </a:rPr>
              <a:t>ARISON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632965"/>
            <a:ext cx="8646160" cy="3606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lk of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tic i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icropr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cessor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incl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de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 sub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son.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49733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Ad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subtr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co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rison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il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ustrat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8001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Also sh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eir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ing 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0" dirty="0" smtClean="0">
                <a:latin typeface="Arial"/>
                <a:cs typeface="Arial"/>
              </a:rPr>
              <a:t>Shift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622665" cy="45085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Posit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move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rs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 rig</a:t>
            </a:r>
            <a:r>
              <a:rPr sz="3200" spc="-2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wit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marR="12700" lvl="1" indent="-287020" algn="just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so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erfo</a:t>
            </a:r>
            <a:r>
              <a:rPr sz="2800" spc="-20" dirty="0" smtClean="0">
                <a:latin typeface="Arial"/>
                <a:cs typeface="Arial"/>
              </a:rPr>
              <a:t>rm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mple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met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 as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mu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lic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 powers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2</a:t>
            </a:r>
            <a:r>
              <a:rPr sz="2775" spc="7" baseline="33033" dirty="0" smtClean="0">
                <a:latin typeface="Arial"/>
                <a:cs typeface="Arial"/>
              </a:rPr>
              <a:t>+</a:t>
            </a:r>
            <a:r>
              <a:rPr sz="2925" spc="-67" baseline="31339" dirty="0" smtClean="0">
                <a:latin typeface="Arial"/>
                <a:cs typeface="Arial"/>
              </a:rPr>
              <a:t>n</a:t>
            </a:r>
            <a:r>
              <a:rPr sz="2925" spc="337" baseline="31339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(left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ft)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divisi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b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pow</a:t>
            </a:r>
            <a:r>
              <a:rPr sz="2800" spc="-15" dirty="0" smtClean="0">
                <a:latin typeface="Arial"/>
                <a:cs typeface="Arial"/>
              </a:rPr>
              <a:t>ers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 2</a:t>
            </a:r>
            <a:r>
              <a:rPr sz="2775" spc="7" baseline="33033" dirty="0" smtClean="0">
                <a:latin typeface="Arial"/>
                <a:cs typeface="Arial"/>
              </a:rPr>
              <a:t>-</a:t>
            </a:r>
            <a:r>
              <a:rPr sz="2925" spc="-82" baseline="31339" dirty="0" smtClean="0">
                <a:latin typeface="Arial"/>
                <a:cs typeface="Arial"/>
              </a:rPr>
              <a:t>n</a:t>
            </a:r>
            <a:r>
              <a:rPr sz="2925" spc="337" baseline="31339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(r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ght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sh</a:t>
            </a:r>
            <a:r>
              <a:rPr sz="2800" spc="-10" dirty="0" smtClean="0">
                <a:latin typeface="Arial"/>
                <a:cs typeface="Arial"/>
              </a:rPr>
              <a:t>ift</a:t>
            </a:r>
            <a:r>
              <a:rPr sz="2800" spc="-5" dirty="0" smtClean="0">
                <a:latin typeface="Arial"/>
                <a:cs typeface="Arial"/>
              </a:rPr>
              <a:t>)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4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micropr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105" dirty="0" smtClean="0">
                <a:latin typeface="Arial"/>
                <a:cs typeface="Arial"/>
              </a:rPr>
              <a:t>r</a:t>
            </a:r>
            <a:r>
              <a:rPr sz="3200" spc="-65" dirty="0" smtClean="0">
                <a:latin typeface="Arial"/>
                <a:cs typeface="Arial"/>
              </a:rPr>
              <a:t>’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set co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-6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 sh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two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re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ca</a:t>
            </a:r>
            <a:r>
              <a:rPr sz="2800" spc="-10" dirty="0" smtClean="0">
                <a:latin typeface="Arial"/>
                <a:cs typeface="Arial"/>
              </a:rPr>
              <a:t>l; </a:t>
            </a:r>
            <a:r>
              <a:rPr sz="2800" spc="-15" dirty="0" smtClean="0">
                <a:latin typeface="Arial"/>
                <a:cs typeface="Arial"/>
              </a:rPr>
              <a:t>two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re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met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 sh</a:t>
            </a: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2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All fo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Fi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5</a:t>
            </a:r>
            <a:r>
              <a:rPr sz="3200" spc="-5" dirty="0" smtClean="0">
                <a:latin typeface="Arial"/>
                <a:cs typeface="Arial"/>
              </a:rPr>
              <a:t>–</a:t>
            </a:r>
            <a:r>
              <a:rPr sz="3200" spc="-10" dirty="0" smtClean="0">
                <a:latin typeface="Arial"/>
                <a:cs typeface="Arial"/>
              </a:rPr>
              <a:t>9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ct val="100000"/>
              </a:lnSpc>
            </a:pPr>
            <a:r>
              <a:rPr sz="1800" b="1" dirty="0" smtClean="0">
                <a:latin typeface="Arial"/>
                <a:cs typeface="Arial"/>
              </a:rPr>
              <a:t>F</a:t>
            </a:r>
            <a:r>
              <a:rPr sz="1800" b="1" spc="5" dirty="0" smtClean="0">
                <a:latin typeface="Arial"/>
                <a:cs typeface="Arial"/>
              </a:rPr>
              <a:t>i</a:t>
            </a:r>
            <a:r>
              <a:rPr sz="1800" b="1" spc="0" dirty="0" smtClean="0">
                <a:latin typeface="Arial"/>
                <a:cs typeface="Arial"/>
              </a:rPr>
              <a:t>g</a:t>
            </a:r>
            <a:r>
              <a:rPr sz="1800" b="1" spc="5" dirty="0" smtClean="0">
                <a:latin typeface="Arial"/>
                <a:cs typeface="Arial"/>
              </a:rPr>
              <a:t>u</a:t>
            </a:r>
            <a:r>
              <a:rPr sz="1800" b="1" spc="0" dirty="0" smtClean="0">
                <a:latin typeface="Arial"/>
                <a:cs typeface="Arial"/>
              </a:rPr>
              <a:t>re</a:t>
            </a:r>
            <a:r>
              <a:rPr sz="1800" b="1" spc="-15" dirty="0" smtClean="0">
                <a:latin typeface="Arial"/>
                <a:cs typeface="Arial"/>
              </a:rPr>
              <a:t> </a:t>
            </a:r>
            <a:r>
              <a:rPr sz="1800" b="1" spc="-5" dirty="0" smtClean="0">
                <a:latin typeface="Arial"/>
                <a:cs typeface="Arial"/>
              </a:rPr>
              <a:t>5–</a:t>
            </a:r>
            <a:r>
              <a:rPr sz="1800" b="1" spc="0" dirty="0" smtClean="0">
                <a:latin typeface="Arial"/>
                <a:cs typeface="Arial"/>
              </a:rPr>
              <a:t>9 </a:t>
            </a:r>
            <a:r>
              <a:rPr sz="1800" b="1" spc="-25" dirty="0" smtClean="0">
                <a:latin typeface="Arial"/>
                <a:cs typeface="Arial"/>
              </a:rPr>
              <a:t> </a:t>
            </a:r>
            <a:r>
              <a:rPr sz="1800" spc="10" dirty="0" smtClean="0">
                <a:latin typeface="Arial"/>
                <a:cs typeface="Arial"/>
              </a:rPr>
              <a:t>T</a:t>
            </a:r>
            <a:r>
              <a:rPr sz="1800" spc="0" dirty="0" smtClean="0">
                <a:latin typeface="Arial"/>
                <a:cs typeface="Arial"/>
              </a:rPr>
              <a:t>he</a:t>
            </a:r>
            <a:r>
              <a:rPr sz="1800" spc="-2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sh</a:t>
            </a:r>
            <a:r>
              <a:rPr sz="1800" spc="-10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ft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structi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ns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sh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-40" dirty="0" smtClean="0">
                <a:latin typeface="Arial"/>
                <a:cs typeface="Arial"/>
              </a:rPr>
              <a:t>w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g</a:t>
            </a:r>
            <a:r>
              <a:rPr sz="1800" spc="5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the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-10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er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tion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d </a:t>
            </a:r>
            <a:r>
              <a:rPr sz="1800" spc="-10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ir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ction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of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the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shift.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1000" y="1066800"/>
            <a:ext cx="4465320" cy="4581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005578" y="722121"/>
            <a:ext cx="3894454" cy="5387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9085" marR="12700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al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fts 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0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 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rig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 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al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left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sh</a:t>
            </a: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299085" marR="445770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20" dirty="0" smtClean="0">
                <a:latin typeface="Arial"/>
                <a:cs typeface="Arial"/>
              </a:rPr>
              <a:t>0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eftmost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 p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10" dirty="0" smtClean="0">
                <a:latin typeface="Arial"/>
                <a:cs typeface="Arial"/>
              </a:rPr>
              <a:t>al rig</a:t>
            </a:r>
            <a:r>
              <a:rPr sz="2800" spc="-15" dirty="0" smtClean="0">
                <a:latin typeface="Arial"/>
                <a:cs typeface="Arial"/>
              </a:rPr>
              <a:t>ht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ft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299085" marR="48577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ith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tic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ht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ft</a:t>
            </a:r>
            <a:r>
              <a:rPr sz="2800" spc="-15" dirty="0" smtClean="0">
                <a:latin typeface="Arial"/>
                <a:cs typeface="Arial"/>
              </a:rPr>
              <a:t> c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sig</a:t>
            </a:r>
            <a:r>
              <a:rPr sz="2800" spc="-2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-bit 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10" dirty="0" smtClean="0">
                <a:latin typeface="Arial"/>
                <a:cs typeface="Arial"/>
              </a:rPr>
              <a:t>ro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ber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299085" marR="6794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10" dirty="0" smtClean="0">
                <a:latin typeface="Arial"/>
                <a:cs typeface="Arial"/>
              </a:rPr>
              <a:t>al</a:t>
            </a:r>
            <a:r>
              <a:rPr sz="2800" spc="-5" dirty="0" smtClean="0">
                <a:latin typeface="Arial"/>
                <a:cs typeface="Arial"/>
              </a:rPr>
              <a:t> r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ght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ft 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pi</a:t>
            </a:r>
            <a:r>
              <a:rPr sz="2800" spc="-15" dirty="0" smtClean="0">
                <a:latin typeface="Arial"/>
                <a:cs typeface="Arial"/>
              </a:rPr>
              <a:t>es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0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10" dirty="0" smtClean="0">
                <a:latin typeface="Arial"/>
                <a:cs typeface="Arial"/>
              </a:rPr>
              <a:t>ro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 n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648065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cal s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y 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vide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nsi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;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ari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tic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ly 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divi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si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515" y="1323675"/>
            <a:ext cx="7931784" cy="187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9085" marR="704850" indent="-287020">
              <a:lnSpc>
                <a:spcPct val="100099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ft</a:t>
            </a:r>
            <a:r>
              <a:rPr sz="2800" spc="-2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ft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lwa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s mul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li</a:t>
            </a:r>
            <a:r>
              <a:rPr sz="2800" spc="-15" dirty="0" smtClean="0">
                <a:latin typeface="Arial"/>
                <a:cs typeface="Arial"/>
              </a:rPr>
              <a:t>es by</a:t>
            </a:r>
            <a:r>
              <a:rPr sz="2800" spc="4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2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 pos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ft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2990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s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ft</a:t>
            </a:r>
            <a:r>
              <a:rPr sz="2800" spc="-2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rig</a:t>
            </a:r>
            <a:r>
              <a:rPr sz="2800" spc="-15" dirty="0" smtClean="0">
                <a:latin typeface="Arial"/>
                <a:cs typeface="Arial"/>
              </a:rPr>
              <a:t>ht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wa</a:t>
            </a:r>
            <a:r>
              <a:rPr sz="2800" spc="-10" dirty="0" smtClean="0">
                <a:latin typeface="Arial"/>
                <a:cs typeface="Arial"/>
              </a:rPr>
              <a:t>y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v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es by</a:t>
            </a:r>
            <a:r>
              <a:rPr sz="2800" spc="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2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for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ch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299085" indent="-287020">
              <a:lnSpc>
                <a:spcPts val="3329"/>
              </a:lnSpc>
              <a:buClr>
                <a:srgbClr val="0D4000"/>
              </a:buClr>
              <a:buFont typeface="Arial"/>
              <a:buChar char="–"/>
              <a:tabLst>
                <a:tab pos="299085" algn="l"/>
              </a:tabLst>
            </a:pPr>
            <a:r>
              <a:rPr sz="2800" spc="-15" dirty="0" smtClean="0">
                <a:latin typeface="Arial"/>
                <a:cs typeface="Arial"/>
              </a:rPr>
              <a:t>sh</a:t>
            </a:r>
            <a:r>
              <a:rPr sz="2800" spc="-10" dirty="0" smtClean="0">
                <a:latin typeface="Arial"/>
                <a:cs typeface="Arial"/>
              </a:rPr>
              <a:t>ift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ng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two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pla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40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ul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ip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ies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di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15" dirty="0" smtClean="0">
                <a:latin typeface="Arial"/>
                <a:cs typeface="Arial"/>
              </a:rPr>
              <a:t>ides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920"/>
              </a:lnSpc>
            </a:pPr>
            <a:r>
              <a:rPr sz="4200" b="1" spc="-155" dirty="0" smtClean="0">
                <a:latin typeface="Arial"/>
                <a:cs typeface="Arial"/>
              </a:rPr>
              <a:t>D</a:t>
            </a:r>
            <a:r>
              <a:rPr sz="4200" b="1" spc="-145" dirty="0" smtClean="0">
                <a:latin typeface="Arial"/>
                <a:cs typeface="Arial"/>
              </a:rPr>
              <a:t>o</a:t>
            </a:r>
            <a:r>
              <a:rPr sz="4200" b="1" spc="-130" dirty="0" smtClean="0">
                <a:latin typeface="Arial"/>
                <a:cs typeface="Arial"/>
              </a:rPr>
              <a:t>u</a:t>
            </a:r>
            <a:r>
              <a:rPr sz="4200" b="1" spc="-150" dirty="0" smtClean="0">
                <a:latin typeface="Arial"/>
                <a:cs typeface="Arial"/>
              </a:rPr>
              <a:t>b</a:t>
            </a:r>
            <a:r>
              <a:rPr sz="4200" b="1" spc="-100" dirty="0" smtClean="0">
                <a:latin typeface="Arial"/>
                <a:cs typeface="Arial"/>
              </a:rPr>
              <a:t>le-Precision</a:t>
            </a:r>
            <a:r>
              <a:rPr sz="4200" b="1" spc="-45" dirty="0" smtClean="0">
                <a:latin typeface="Arial"/>
                <a:cs typeface="Arial"/>
              </a:rPr>
              <a:t> </a:t>
            </a:r>
            <a:r>
              <a:rPr sz="4200" b="1" spc="-100" dirty="0" smtClean="0">
                <a:latin typeface="Arial"/>
                <a:cs typeface="Arial"/>
              </a:rPr>
              <a:t>Shifts</a:t>
            </a:r>
            <a:r>
              <a:rPr sz="4200" b="1" spc="-60" dirty="0" smtClean="0">
                <a:latin typeface="Arial"/>
                <a:cs typeface="Arial"/>
              </a:rPr>
              <a:t> </a:t>
            </a:r>
            <a:r>
              <a:rPr sz="4200" b="1" spc="-55" dirty="0" smtClean="0">
                <a:latin typeface="Arial"/>
                <a:cs typeface="Arial"/>
              </a:rPr>
              <a:t>(</a:t>
            </a:r>
            <a:r>
              <a:rPr sz="4200" b="1" spc="-125" dirty="0" smtClean="0">
                <a:latin typeface="Arial"/>
                <a:cs typeface="Arial"/>
              </a:rPr>
              <a:t>8038</a:t>
            </a:r>
            <a:r>
              <a:rPr sz="4200" b="1" spc="-135" dirty="0" smtClean="0">
                <a:latin typeface="Arial"/>
                <a:cs typeface="Arial"/>
              </a:rPr>
              <a:t>6</a:t>
            </a:r>
            <a:r>
              <a:rPr sz="4200" b="1" spc="-120" dirty="0" smtClean="0">
                <a:latin typeface="Arial"/>
                <a:cs typeface="Arial"/>
              </a:rPr>
              <a:t>–</a:t>
            </a:r>
            <a:endParaRPr sz="4200">
              <a:latin typeface="Arial"/>
              <a:cs typeface="Arial"/>
            </a:endParaRPr>
          </a:p>
          <a:p>
            <a:pPr marL="118745">
              <a:lnSpc>
                <a:spcPts val="4880"/>
              </a:lnSpc>
            </a:pPr>
            <a:r>
              <a:rPr sz="4200" b="1" spc="-125" dirty="0" smtClean="0">
                <a:latin typeface="Arial"/>
                <a:cs typeface="Arial"/>
              </a:rPr>
              <a:t>Core</a:t>
            </a:r>
            <a:r>
              <a:rPr sz="4200" b="1" spc="-120" dirty="0" smtClean="0">
                <a:latin typeface="Arial"/>
                <a:cs typeface="Arial"/>
              </a:rPr>
              <a:t>2</a:t>
            </a:r>
            <a:r>
              <a:rPr sz="4200" b="1" spc="-30" dirty="0" smtClean="0">
                <a:latin typeface="Arial"/>
                <a:cs typeface="Arial"/>
              </a:rPr>
              <a:t> </a:t>
            </a:r>
            <a:r>
              <a:rPr sz="4200" b="1" spc="-110" dirty="0" smtClean="0">
                <a:latin typeface="Arial"/>
                <a:cs typeface="Arial"/>
              </a:rPr>
              <a:t>Only)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632965"/>
            <a:ext cx="8738235" cy="30829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 smtClean="0">
                <a:latin typeface="Arial"/>
                <a:cs typeface="Arial"/>
              </a:rPr>
              <a:t>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ove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10" dirty="0" smtClean="0">
                <a:latin typeface="Arial"/>
                <a:cs typeface="Arial"/>
              </a:rPr>
              <a:t> p</a:t>
            </a:r>
            <a:r>
              <a:rPr sz="3200" spc="0" dirty="0" smtClean="0">
                <a:latin typeface="Arial"/>
                <a:cs typeface="Arial"/>
              </a:rPr>
              <a:t>recisi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shifts: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SHLD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(shift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t)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SHRD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(shift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rig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t).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Each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ree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Both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ncti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wo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16</a:t>
            </a:r>
            <a:r>
              <a:rPr sz="3200" spc="0" dirty="0" smtClean="0">
                <a:latin typeface="Arial"/>
                <a:cs typeface="Arial"/>
              </a:rPr>
              <a:t>-or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-bit registers,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R="339725" algn="ctr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with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16-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32-b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oc</a:t>
            </a:r>
            <a:r>
              <a:rPr sz="2800" spc="-10" dirty="0" smtClean="0">
                <a:latin typeface="Arial"/>
                <a:cs typeface="Arial"/>
              </a:rPr>
              <a:t>ati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0"/>
              </a:lnSpc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15" dirty="0" smtClean="0">
                <a:latin typeface="Arial"/>
                <a:cs typeface="Arial"/>
              </a:rPr>
              <a:t>ter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R</a:t>
            </a:r>
            <a:r>
              <a:rPr sz="4000" b="1" spc="-40" dirty="0" smtClean="0">
                <a:latin typeface="Arial"/>
                <a:cs typeface="Arial"/>
              </a:rPr>
              <a:t>o</a:t>
            </a:r>
            <a:r>
              <a:rPr sz="4000" b="1" spc="-20" dirty="0" smtClean="0">
                <a:latin typeface="Arial"/>
                <a:cs typeface="Arial"/>
              </a:rPr>
              <a:t>tate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715375" cy="4703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36195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Posit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ry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ata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rot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10" dirty="0" smtClean="0">
                <a:latin typeface="Arial"/>
                <a:cs typeface="Arial"/>
              </a:rPr>
              <a:t> e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m 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ne 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carry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sh</a:t>
            </a: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/p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num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wide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5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</a:t>
            </a:r>
            <a:r>
              <a:rPr sz="2800" spc="-20" dirty="0" smtClean="0">
                <a:latin typeface="Arial"/>
                <a:cs typeface="Arial"/>
              </a:rPr>
              <a:t>6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355600" marR="12700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type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mm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can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select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a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 or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r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t 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Ad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ressing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same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sh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fts.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Rot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Fig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5–10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56432" y="1554480"/>
            <a:ext cx="3186684" cy="676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42616" y="2468879"/>
            <a:ext cx="3950207" cy="640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46120" y="3316985"/>
            <a:ext cx="3369563" cy="0"/>
          </a:xfrm>
          <a:custGeom>
            <a:avLst/>
            <a:gdLst/>
            <a:ahLst/>
            <a:cxnLst/>
            <a:rect l="l" t="t" r="r" b="b"/>
            <a:pathLst>
              <a:path w="3369563">
                <a:moveTo>
                  <a:pt x="0" y="0"/>
                </a:moveTo>
                <a:lnTo>
                  <a:pt x="3369563" y="0"/>
                </a:lnTo>
              </a:path>
            </a:pathLst>
          </a:custGeom>
          <a:ln w="22860">
            <a:solidFill>
              <a:srgbClr val="97979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08826" y="2852927"/>
            <a:ext cx="0" cy="475488"/>
          </a:xfrm>
          <a:custGeom>
            <a:avLst/>
            <a:gdLst/>
            <a:ahLst/>
            <a:cxnLst/>
            <a:rect l="l" t="t" r="r" b="b"/>
            <a:pathLst>
              <a:path h="475488">
                <a:moveTo>
                  <a:pt x="0" y="475488"/>
                </a:moveTo>
                <a:lnTo>
                  <a:pt x="0" y="0"/>
                </a:lnTo>
              </a:path>
            </a:pathLst>
          </a:custGeom>
          <a:ln w="13716">
            <a:solidFill>
              <a:srgbClr val="8383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2499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6576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61003" y="3861053"/>
            <a:ext cx="2839212" cy="0"/>
          </a:xfrm>
          <a:custGeom>
            <a:avLst/>
            <a:gdLst/>
            <a:ahLst/>
            <a:cxnLst/>
            <a:rect l="l" t="t" r="r" b="b"/>
            <a:pathLst>
              <a:path w="2839212">
                <a:moveTo>
                  <a:pt x="0" y="0"/>
                </a:moveTo>
                <a:lnTo>
                  <a:pt x="2839212" y="0"/>
                </a:lnTo>
              </a:path>
            </a:pathLst>
          </a:custGeom>
          <a:ln w="22860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51859" y="5042915"/>
            <a:ext cx="2839212" cy="0"/>
          </a:xfrm>
          <a:custGeom>
            <a:avLst/>
            <a:gdLst/>
            <a:ahLst/>
            <a:cxnLst/>
            <a:rect l="l" t="t" r="r" b="b"/>
            <a:pathLst>
              <a:path w="2839212">
                <a:moveTo>
                  <a:pt x="0" y="0"/>
                </a:moveTo>
                <a:lnTo>
                  <a:pt x="2839212" y="0"/>
                </a:lnTo>
              </a:path>
            </a:pathLst>
          </a:custGeom>
          <a:ln w="27432">
            <a:solidFill>
              <a:srgbClr val="60606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86100" y="5719571"/>
            <a:ext cx="3323844" cy="0"/>
          </a:xfrm>
          <a:custGeom>
            <a:avLst/>
            <a:gdLst/>
            <a:ahLst/>
            <a:cxnLst/>
            <a:rect l="l" t="t" r="r" b="b"/>
            <a:pathLst>
              <a:path w="3323844">
                <a:moveTo>
                  <a:pt x="0" y="0"/>
                </a:moveTo>
                <a:lnTo>
                  <a:pt x="3323844" y="0"/>
                </a:lnTo>
              </a:path>
            </a:pathLst>
          </a:custGeom>
          <a:ln w="18288">
            <a:solidFill>
              <a:srgbClr val="6B6B6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20440" y="5445252"/>
            <a:ext cx="2674620" cy="0"/>
          </a:xfrm>
          <a:custGeom>
            <a:avLst/>
            <a:gdLst/>
            <a:ahLst/>
            <a:cxnLst/>
            <a:rect l="l" t="t" r="r" b="b"/>
            <a:pathLst>
              <a:path w="2674620">
                <a:moveTo>
                  <a:pt x="0" y="0"/>
                </a:moveTo>
                <a:lnTo>
                  <a:pt x="2674620" y="0"/>
                </a:lnTo>
              </a:path>
            </a:pathLst>
          </a:custGeom>
          <a:ln w="27432">
            <a:solidFill>
              <a:srgbClr val="60606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70763" y="126631"/>
            <a:ext cx="8152130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8890">
              <a:lnSpc>
                <a:spcPct val="102899"/>
              </a:lnSpc>
            </a:pPr>
            <a:r>
              <a:rPr sz="1750" b="1" dirty="0" smtClean="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sz="1750" b="1" spc="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120" dirty="0" smtClean="0">
                <a:solidFill>
                  <a:srgbClr val="010101"/>
                </a:solidFill>
                <a:latin typeface="Arial"/>
                <a:cs typeface="Arial"/>
              </a:rPr>
              <a:t>5-10  </a:t>
            </a:r>
            <a:r>
              <a:rPr sz="1750" b="1" spc="-3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1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rotate</a:t>
            </a:r>
            <a:r>
              <a:rPr sz="1750" b="1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00" dirty="0" smtClean="0">
                <a:solidFill>
                  <a:srgbClr val="010101"/>
                </a:solidFill>
                <a:latin typeface="Arial"/>
                <a:cs typeface="Arial"/>
              </a:rPr>
              <a:t>instructions</a:t>
            </a:r>
            <a:r>
              <a:rPr sz="1750" b="1" spc="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14" dirty="0" smtClean="0">
                <a:solidFill>
                  <a:srgbClr val="010101"/>
                </a:solidFill>
                <a:latin typeface="Arial"/>
                <a:cs typeface="Arial"/>
              </a:rPr>
              <a:t>showing</a:t>
            </a:r>
            <a:r>
              <a:rPr sz="1750" b="1" spc="1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55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1750" b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5" dirty="0" smtClean="0">
                <a:solidFill>
                  <a:srgbClr val="010101"/>
                </a:solidFill>
                <a:latin typeface="Arial"/>
                <a:cs typeface="Arial"/>
              </a:rPr>
              <a:t>direction</a:t>
            </a:r>
            <a:r>
              <a:rPr sz="1750" b="1" spc="1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6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1750" b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80" dirty="0" smtClean="0">
                <a:solidFill>
                  <a:srgbClr val="010101"/>
                </a:solidFill>
                <a:latin typeface="Arial"/>
                <a:cs typeface="Arial"/>
              </a:rPr>
              <a:t>operation</a:t>
            </a:r>
            <a:r>
              <a:rPr sz="1750" b="1" spc="17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125" dirty="0" smtClean="0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sz="1750" b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40" dirty="0" smtClean="0">
                <a:solidFill>
                  <a:srgbClr val="010101"/>
                </a:solidFill>
                <a:latin typeface="Arial"/>
                <a:cs typeface="Arial"/>
              </a:rPr>
              <a:t>each</a:t>
            </a:r>
            <a:r>
              <a:rPr sz="1750" b="1" spc="-2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1750" b="1" spc="-70" dirty="0" smtClean="0">
                <a:solidFill>
                  <a:srgbClr val="010101"/>
                </a:solidFill>
                <a:latin typeface="Arial"/>
                <a:cs typeface="Arial"/>
              </a:rPr>
              <a:t>rotate.</a:t>
            </a:r>
            <a:endParaRPr sz="17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18635" y="1133347"/>
            <a:ext cx="2113280" cy="209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dirty="0" smtClean="0">
                <a:solidFill>
                  <a:srgbClr val="444444"/>
                </a:solidFill>
                <a:latin typeface="Arial"/>
                <a:cs typeface="Arial"/>
              </a:rPr>
              <a:t>Target </a:t>
            </a:r>
            <a:r>
              <a:rPr sz="1300" b="1" spc="-90" dirty="0" smtClean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1300" b="1" spc="-15" dirty="0" smtClean="0">
                <a:solidFill>
                  <a:srgbClr val="444444"/>
                </a:solidFill>
                <a:latin typeface="Arial"/>
                <a:cs typeface="Arial"/>
              </a:rPr>
              <a:t>re</a:t>
            </a:r>
            <a:r>
              <a:rPr sz="1300" b="1" spc="-10" dirty="0" smtClean="0">
                <a:solidFill>
                  <a:srgbClr val="444444"/>
                </a:solidFill>
                <a:latin typeface="Arial"/>
                <a:cs typeface="Arial"/>
              </a:rPr>
              <a:t>g</a:t>
            </a:r>
            <a:r>
              <a:rPr sz="1300" b="1" spc="-10" dirty="0" smtClean="0">
                <a:solidFill>
                  <a:srgbClr val="6B6B6B"/>
                </a:solidFill>
                <a:latin typeface="Arial"/>
                <a:cs typeface="Arial"/>
              </a:rPr>
              <a:t>i</a:t>
            </a:r>
            <a:r>
              <a:rPr sz="1300" b="1" spc="-80" dirty="0" smtClean="0">
                <a:solidFill>
                  <a:srgbClr val="6B6B6B"/>
                </a:solidFill>
                <a:latin typeface="Arial"/>
                <a:cs typeface="Arial"/>
              </a:rPr>
              <a:t>s</a:t>
            </a:r>
            <a:r>
              <a:rPr sz="1300" b="1" spc="-25" dirty="0" smtClean="0">
                <a:solidFill>
                  <a:srgbClr val="444444"/>
                </a:solidFill>
                <a:latin typeface="Arial"/>
                <a:cs typeface="Arial"/>
              </a:rPr>
              <a:t>ter</a:t>
            </a:r>
            <a:r>
              <a:rPr sz="1300" b="1" spc="130" dirty="0" smtClean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1300" b="1" spc="-40" dirty="0" smtClean="0">
                <a:solidFill>
                  <a:srgbClr val="565656"/>
                </a:solidFill>
                <a:latin typeface="Arial"/>
                <a:cs typeface="Arial"/>
              </a:rPr>
              <a:t>or</a:t>
            </a:r>
            <a:r>
              <a:rPr sz="1300" b="1" spc="130" dirty="0" smtClean="0">
                <a:solidFill>
                  <a:srgbClr val="565656"/>
                </a:solidFill>
                <a:latin typeface="Arial"/>
                <a:cs typeface="Arial"/>
              </a:rPr>
              <a:t> </a:t>
            </a:r>
            <a:r>
              <a:rPr sz="1300" b="1" spc="-30" dirty="0" smtClean="0">
                <a:solidFill>
                  <a:srgbClr val="565656"/>
                </a:solidFill>
                <a:latin typeface="Arial"/>
                <a:cs typeface="Arial"/>
              </a:rPr>
              <a:t>memory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79523" y="1672844"/>
            <a:ext cx="371475" cy="209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5" dirty="0" smtClean="0">
                <a:solidFill>
                  <a:srgbClr val="565656"/>
                </a:solidFill>
                <a:latin typeface="Arial"/>
                <a:cs typeface="Arial"/>
              </a:rPr>
              <a:t>RCL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67076" y="1263903"/>
            <a:ext cx="150495" cy="316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b="1" spc="85" dirty="0" smtClean="0">
                <a:solidFill>
                  <a:srgbClr val="565656"/>
                </a:solidFill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83027" y="1266190"/>
            <a:ext cx="913130" cy="10629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950" spc="-1460" dirty="0" smtClean="0">
                <a:solidFill>
                  <a:srgbClr val="565656"/>
                </a:solidFill>
                <a:latin typeface="Arial"/>
                <a:cs typeface="Arial"/>
              </a:rPr>
              <a:t>c</a:t>
            </a:r>
            <a:r>
              <a:rPr sz="6950" spc="-1925" dirty="0" smtClean="0">
                <a:solidFill>
                  <a:srgbClr val="565656"/>
                </a:solidFill>
                <a:latin typeface="Arial"/>
                <a:cs typeface="Arial"/>
              </a:rPr>
              <a:t>D</a:t>
            </a:r>
            <a:r>
              <a:rPr sz="6950" spc="-440" dirty="0" smtClean="0">
                <a:solidFill>
                  <a:srgbClr val="343434"/>
                </a:solidFill>
                <a:latin typeface="Arial"/>
                <a:cs typeface="Arial"/>
              </a:rPr>
              <a:t>·</a:t>
            </a:r>
            <a:endParaRPr sz="69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61235" y="2770123"/>
            <a:ext cx="374015" cy="209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0" dirty="0" smtClean="0">
                <a:solidFill>
                  <a:srgbClr val="444444"/>
                </a:solidFill>
                <a:latin typeface="Arial"/>
                <a:cs typeface="Arial"/>
              </a:rPr>
              <a:t>ROL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72731" y="3559047"/>
            <a:ext cx="150495" cy="316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b="1" spc="85" dirty="0" smtClean="0">
                <a:solidFill>
                  <a:srgbClr val="444444"/>
                </a:solidFill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61235" y="3961638"/>
            <a:ext cx="389890" cy="217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20" dirty="0" smtClean="0">
                <a:solidFill>
                  <a:srgbClr val="565656"/>
                </a:solidFill>
                <a:latin typeface="Arial"/>
                <a:cs typeface="Arial"/>
              </a:rPr>
              <a:t>RCA</a:t>
            </a:r>
            <a:endParaRPr sz="13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64255" y="3536188"/>
            <a:ext cx="462280" cy="99504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6500" spc="-340" dirty="0" smtClean="0">
                <a:solidFill>
                  <a:srgbClr val="7C7C7C"/>
                </a:solidFill>
                <a:latin typeface="Arial"/>
                <a:cs typeface="Arial"/>
              </a:rPr>
              <a:t>c</a:t>
            </a:r>
            <a:r>
              <a:rPr sz="6500" spc="-925" dirty="0" smtClean="0">
                <a:solidFill>
                  <a:srgbClr val="444444"/>
                </a:solidFill>
                <a:latin typeface="Arial"/>
                <a:cs typeface="Arial"/>
              </a:rPr>
              <a:t>l</a:t>
            </a:r>
            <a:endParaRPr sz="6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22723" y="3662679"/>
            <a:ext cx="1790700" cy="496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114425" algn="l"/>
                <a:tab pos="1777364" algn="l"/>
              </a:tabLst>
            </a:pPr>
            <a:r>
              <a:rPr sz="300" u="heavy" dirty="0" smtClean="0">
                <a:solidFill>
                  <a:srgbClr val="D3D3D3"/>
                </a:solidFill>
                <a:latin typeface="Times New Roman"/>
                <a:cs typeface="Times New Roman"/>
              </a:rPr>
              <a:t> 	</a:t>
            </a:r>
            <a:r>
              <a:rPr sz="300" u="heavy" spc="120" dirty="0" smtClean="0">
                <a:solidFill>
                  <a:srgbClr val="D3D3D3"/>
                </a:solidFill>
                <a:latin typeface="Times New Roman"/>
                <a:cs typeface="Times New Roman"/>
              </a:rPr>
              <a:t>--   </a:t>
            </a:r>
            <a:r>
              <a:rPr sz="300" u="heavy" spc="-30" dirty="0" smtClean="0">
                <a:solidFill>
                  <a:srgbClr val="D3D3D3"/>
                </a:solidFill>
                <a:latin typeface="Times New Roman"/>
                <a:cs typeface="Times New Roman"/>
              </a:rPr>
              <a:t> </a:t>
            </a:r>
            <a:r>
              <a:rPr sz="3200" u="heavy" spc="-305" dirty="0" smtClean="0">
                <a:solidFill>
                  <a:srgbClr val="343434"/>
                </a:solidFill>
                <a:latin typeface="Arial"/>
                <a:cs typeface="Arial"/>
              </a:rPr>
              <a:t>..</a:t>
            </a:r>
            <a:r>
              <a:rPr sz="3200" u="heavy" spc="-10" dirty="0" smtClean="0">
                <a:solidFill>
                  <a:srgbClr val="343434"/>
                </a:solidFill>
                <a:latin typeface="Arial"/>
                <a:cs typeface="Arial"/>
              </a:rPr>
              <a:t> 	</a:t>
            </a:r>
            <a:endParaRPr sz="3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30416" y="3798570"/>
            <a:ext cx="243840" cy="7188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650" spc="170" dirty="0" smtClean="0">
                <a:solidFill>
                  <a:srgbClr val="343434"/>
                </a:solidFill>
                <a:latin typeface="Times New Roman"/>
                <a:cs typeface="Times New Roman"/>
              </a:rPr>
              <a:t>·</a:t>
            </a:r>
            <a:endParaRPr sz="46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72731" y="4729479"/>
            <a:ext cx="150495" cy="316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b="1" spc="85" dirty="0" smtClean="0">
                <a:solidFill>
                  <a:srgbClr val="444444"/>
                </a:solidFill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47520" y="5133847"/>
            <a:ext cx="396240" cy="209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dirty="0" smtClean="0">
                <a:solidFill>
                  <a:srgbClr val="444444"/>
                </a:solidFill>
                <a:latin typeface="Arial"/>
                <a:cs typeface="Arial"/>
              </a:rPr>
              <a:t>ROR</a:t>
            </a:r>
            <a:endParaRPr sz="13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64255" y="4676140"/>
            <a:ext cx="462280" cy="10858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7100" spc="550" dirty="0" smtClean="0">
                <a:solidFill>
                  <a:srgbClr val="7C7C7C"/>
                </a:solidFill>
                <a:latin typeface="Arial"/>
                <a:cs typeface="Arial"/>
              </a:rPr>
              <a:t>r</a:t>
            </a:r>
            <a:r>
              <a:rPr sz="7100" spc="-1060" dirty="0" smtClean="0">
                <a:solidFill>
                  <a:srgbClr val="343434"/>
                </a:solidFill>
                <a:latin typeface="Arial"/>
                <a:cs typeface="Arial"/>
              </a:rPr>
              <a:t>l</a:t>
            </a:r>
            <a:endParaRPr sz="7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06871" y="4948428"/>
            <a:ext cx="116839" cy="375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315" dirty="0" smtClean="0">
                <a:solidFill>
                  <a:srgbClr val="343434"/>
                </a:solidFill>
                <a:latin typeface="Arial"/>
                <a:cs typeface="Arial"/>
              </a:rPr>
              <a:t>..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246367" y="4950714"/>
            <a:ext cx="932815" cy="7156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850" spc="-735" baseline="9971" dirty="0" smtClean="0">
                <a:solidFill>
                  <a:srgbClr val="343434"/>
                </a:solidFill>
                <a:latin typeface="Arial"/>
                <a:cs typeface="Arial"/>
              </a:rPr>
              <a:t>I</a:t>
            </a:r>
            <a:r>
              <a:rPr sz="5850" spc="104" baseline="9971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4650" spc="-700" dirty="0" smtClean="0">
                <a:solidFill>
                  <a:srgbClr val="909090"/>
                </a:solidFill>
                <a:latin typeface="Arial"/>
                <a:cs typeface="Arial"/>
              </a:rPr>
              <a:t>I</a:t>
            </a:r>
            <a:r>
              <a:rPr sz="4650" spc="-640" dirty="0" smtClean="0">
                <a:solidFill>
                  <a:srgbClr val="909090"/>
                </a:solidFill>
                <a:latin typeface="Arial"/>
                <a:cs typeface="Arial"/>
              </a:rPr>
              <a:t> </a:t>
            </a:r>
            <a:r>
              <a:rPr sz="4650" spc="-395" dirty="0" smtClean="0">
                <a:solidFill>
                  <a:srgbClr val="343434"/>
                </a:solidFill>
                <a:latin typeface="Arial"/>
                <a:cs typeface="Arial"/>
              </a:rPr>
              <a:t>·D</a:t>
            </a:r>
            <a:endParaRPr sz="465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06551" y="6444249"/>
            <a:ext cx="17420" cy="169230"/>
          </a:xfrm>
          <a:custGeom>
            <a:avLst/>
            <a:gdLst/>
            <a:ahLst/>
            <a:cxnLst/>
            <a:rect l="l" t="t" r="r" b="b"/>
            <a:pathLst>
              <a:path w="17420" h="169230">
                <a:moveTo>
                  <a:pt x="0" y="0"/>
                </a:moveTo>
                <a:lnTo>
                  <a:pt x="17420" y="0"/>
                </a:lnTo>
                <a:lnTo>
                  <a:pt x="17420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09728" y="6447535"/>
            <a:ext cx="657860" cy="410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000" b="1" spc="-35" dirty="0" smtClean="0">
                <a:solidFill>
                  <a:srgbClr val="D3D3D3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23971" y="6311184"/>
            <a:ext cx="643203" cy="546815"/>
          </a:xfrm>
          <a:custGeom>
            <a:avLst/>
            <a:gdLst/>
            <a:ahLst/>
            <a:cxnLst/>
            <a:rect l="l" t="t" r="r" b="b"/>
            <a:pathLst>
              <a:path w="643203" h="546815">
                <a:moveTo>
                  <a:pt x="0" y="0"/>
                </a:moveTo>
                <a:lnTo>
                  <a:pt x="643203" y="0"/>
                </a:lnTo>
                <a:lnTo>
                  <a:pt x="643203" y="546815"/>
                </a:lnTo>
                <a:lnTo>
                  <a:pt x="0" y="546815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24460" y="6103365"/>
            <a:ext cx="4412615" cy="729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025" spc="5887" baseline="-27363" dirty="0" smtClean="0">
                <a:solidFill>
                  <a:srgbClr val="D3D3D3"/>
                </a:solidFill>
                <a:latin typeface="Arial"/>
                <a:cs typeface="Arial"/>
              </a:rPr>
              <a:t>-</a:t>
            </a:r>
            <a:r>
              <a:rPr sz="5025" spc="-434" baseline="-27363" dirty="0" smtClean="0">
                <a:solidFill>
                  <a:srgbClr val="D3D3D3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i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Pro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Processor,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-60" dirty="0" smtClean="0">
                <a:solidFill>
                  <a:srgbClr val="010101"/>
                </a:solidFill>
                <a:latin typeface="Arial"/>
                <a:cs typeface="Arial"/>
              </a:rPr>
              <a:t>I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5" dirty="0" smtClean="0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i="1" spc="2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sz="800" i="1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10" dirty="0" smtClean="0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46836" y="6550383"/>
            <a:ext cx="2972435" cy="286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5900"/>
              </a:lnSpc>
            </a:pP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sz="800" i="1" spc="90" dirty="0" smtClean="0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sz="800" i="1" spc="35" dirty="0" smtClean="0">
                <a:solidFill>
                  <a:srgbClr val="44444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800" i="1" spc="45" dirty="0" smtClean="0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sz="800" i="1" spc="-5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sz="800" i="1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35" dirty="0" smtClean="0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sz="850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912611" y="6603745"/>
            <a:ext cx="307657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sz="850" spc="10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0" dirty="0" smtClean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sz="850" spc="9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sz="850" spc="-2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sz="850" spc="4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5" dirty="0" smtClean="0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sz="850" spc="-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14" dirty="0" smtClean="0">
                <a:solidFill>
                  <a:srgbClr val="010101"/>
                </a:solidFill>
                <a:latin typeface="Arial"/>
                <a:cs typeface="Arial"/>
              </a:rPr>
              <a:t>·All</a:t>
            </a:r>
            <a:r>
              <a:rPr sz="850" spc="-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20" dirty="0" smtClean="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sz="850" spc="-1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65124" y="6299200"/>
            <a:ext cx="3987165" cy="133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00" i="1" spc="50" dirty="0" smtClean="0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60" dirty="0" smtClean="0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sz="800" i="1" spc="-11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40" dirty="0" smtClean="0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sz="800" i="1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sz="800" i="1" spc="-50" dirty="0" smtClean="0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i="1" spc="-30" dirty="0" smtClean="0">
                <a:solidFill>
                  <a:srgbClr val="010101"/>
                </a:solidFill>
                <a:latin typeface="Arial"/>
                <a:cs typeface="Arial"/>
              </a:rPr>
              <a:t>80186180188, </a:t>
            </a:r>
            <a:r>
              <a:rPr sz="800" i="1" spc="-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-5" dirty="0" smtClean="0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sz="800" i="1" spc="6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sz="800" i="1" spc="-90" dirty="0" smtClean="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sz="800" i="1" spc="35" dirty="0" smtClean="0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sz="800" i="1" spc="20" dirty="0" smtClean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800" i="1" spc="5" dirty="0" smtClean="0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sz="800" i="1" spc="-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00" i="1" spc="0" dirty="0" smtClean="0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sz="850" spc="4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sz="850" spc="9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sz="850" spc="7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5" dirty="0" smtClean="0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sz="850" spc="30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5" dirty="0" smtClean="0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sz="850" spc="85" dirty="0" smtClean="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sz="850" spc="10" dirty="0" smtClean="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510270" cy="971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im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CL</a:t>
            </a:r>
            <a:r>
              <a:rPr sz="2800" spc="-10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ro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nt,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do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s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"/>
              </a:spcBef>
            </a:pPr>
            <a:endParaRPr sz="750"/>
          </a:p>
          <a:p>
            <a:pPr marL="355600" marR="87503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Rota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ten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shift wide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ft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rig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20" dirty="0" smtClean="0">
                <a:latin typeface="Arial"/>
                <a:cs typeface="Arial"/>
              </a:rPr>
              <a:t>Bit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5" dirty="0" smtClean="0">
                <a:latin typeface="Arial"/>
                <a:cs typeface="Arial"/>
              </a:rPr>
              <a:t>Scan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20" dirty="0" smtClean="0">
                <a:latin typeface="Arial"/>
                <a:cs typeface="Arial"/>
              </a:rPr>
              <a:t>Instructi</a:t>
            </a:r>
            <a:r>
              <a:rPr sz="4000" b="1" spc="-40" dirty="0" smtClean="0">
                <a:latin typeface="Arial"/>
                <a:cs typeface="Arial"/>
              </a:rPr>
              <a:t>o</a:t>
            </a:r>
            <a:r>
              <a:rPr sz="4000" b="1" spc="-25" dirty="0" smtClean="0">
                <a:latin typeface="Arial"/>
                <a:cs typeface="Arial"/>
              </a:rPr>
              <a:t>ns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491220" cy="49498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Scan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um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searchi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</a:t>
            </a:r>
            <a:r>
              <a:rPr sz="3200" spc="0" dirty="0" smtClean="0">
                <a:latin typeface="Arial"/>
                <a:cs typeface="Arial"/>
              </a:rPr>
              <a:t>-bit.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15" dirty="0" smtClean="0">
                <a:latin typeface="Arial"/>
                <a:cs typeface="Arial"/>
              </a:rPr>
              <a:t>compli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hed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sh</a:t>
            </a:r>
            <a:r>
              <a:rPr sz="2800" spc="-10" dirty="0" smtClean="0">
                <a:latin typeface="Arial"/>
                <a:cs typeface="Arial"/>
              </a:rPr>
              <a:t>ift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ng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mber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5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80386–</a:t>
            </a:r>
            <a:r>
              <a:rPr sz="2800" spc="-20" dirty="0" smtClean="0">
                <a:latin typeface="Arial"/>
                <a:cs typeface="Arial"/>
              </a:rPr>
              <a:t>Pen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4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BSF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scans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m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ft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ost </a:t>
            </a:r>
            <a:r>
              <a:rPr sz="3200" spc="-2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it toward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ri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ht;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BSR s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ri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ht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ward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le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173355" lvl="1" indent="-287020" algn="just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 </a:t>
            </a:r>
            <a:r>
              <a:rPr sz="2800" spc="-15" dirty="0" smtClean="0">
                <a:latin typeface="Arial"/>
                <a:cs typeface="Arial"/>
              </a:rPr>
              <a:t>1-bit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 </a:t>
            </a:r>
            <a:r>
              <a:rPr sz="2800" spc="-20" dirty="0" smtClean="0">
                <a:latin typeface="Arial"/>
                <a:cs typeface="Arial"/>
              </a:rPr>
              <a:t>en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ou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ed,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zero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et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and</a:t>
            </a:r>
            <a:r>
              <a:rPr sz="2800" spc="-15" dirty="0" smtClean="0">
                <a:latin typeface="Arial"/>
                <a:cs typeface="Arial"/>
              </a:rPr>
              <a:t> 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po</a:t>
            </a:r>
            <a:r>
              <a:rPr sz="2800" spc="-10" dirty="0" smtClean="0">
                <a:latin typeface="Arial"/>
                <a:cs typeface="Arial"/>
              </a:rPr>
              <a:t>sit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mb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place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nto 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3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ts val="3329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0" dirty="0" smtClean="0">
                <a:latin typeface="Arial"/>
                <a:cs typeface="Arial"/>
              </a:rPr>
              <a:t>if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1</a:t>
            </a:r>
            <a:r>
              <a:rPr sz="2800" spc="-5" dirty="0" smtClean="0">
                <a:latin typeface="Arial"/>
                <a:cs typeface="Arial"/>
              </a:rPr>
              <a:t>-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en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unt</a:t>
            </a:r>
            <a:r>
              <a:rPr sz="2800" spc="-10" dirty="0" smtClean="0">
                <a:latin typeface="Arial"/>
                <a:cs typeface="Arial"/>
              </a:rPr>
              <a:t>er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z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flag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4939" y="122046"/>
            <a:ext cx="6898005" cy="604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  <a:tabLst>
                <a:tab pos="1030605" algn="l"/>
              </a:tabLst>
            </a:pPr>
            <a:r>
              <a:rPr sz="4000" b="1" spc="-30" dirty="0" smtClean="0">
                <a:latin typeface="Arial"/>
                <a:cs typeface="Arial"/>
              </a:rPr>
              <a:t>5</a:t>
            </a:r>
            <a:r>
              <a:rPr sz="4000" b="1" spc="-20" dirty="0" smtClean="0">
                <a:latin typeface="Arial"/>
                <a:cs typeface="Arial"/>
              </a:rPr>
              <a:t>-6	</a:t>
            </a:r>
            <a:r>
              <a:rPr sz="4000" b="1" spc="-30" dirty="0" smtClean="0">
                <a:latin typeface="Arial"/>
                <a:cs typeface="Arial"/>
              </a:rPr>
              <a:t>ST</a:t>
            </a:r>
            <a:r>
              <a:rPr sz="4000" b="1" spc="-50" dirty="0" smtClean="0">
                <a:latin typeface="Arial"/>
                <a:cs typeface="Arial"/>
              </a:rPr>
              <a:t>R</a:t>
            </a:r>
            <a:r>
              <a:rPr sz="4000" b="1" spc="-25" dirty="0" smtClean="0">
                <a:latin typeface="Arial"/>
                <a:cs typeface="Arial"/>
              </a:rPr>
              <a:t>ING</a:t>
            </a:r>
            <a:r>
              <a:rPr sz="4000" b="1" spc="-5" dirty="0" smtClean="0">
                <a:latin typeface="Arial"/>
                <a:cs typeface="Arial"/>
              </a:rPr>
              <a:t> </a:t>
            </a:r>
            <a:r>
              <a:rPr sz="4000" b="1" spc="-35" dirty="0" smtClean="0">
                <a:latin typeface="Arial"/>
                <a:cs typeface="Arial"/>
              </a:rPr>
              <a:t>COM</a:t>
            </a:r>
            <a:r>
              <a:rPr sz="4000" b="1" spc="-340" dirty="0" smtClean="0">
                <a:latin typeface="Arial"/>
                <a:cs typeface="Arial"/>
              </a:rPr>
              <a:t>P</a:t>
            </a:r>
            <a:r>
              <a:rPr sz="4000" b="1" spc="-30" dirty="0" smtClean="0">
                <a:latin typeface="Arial"/>
                <a:cs typeface="Arial"/>
              </a:rPr>
              <a:t>A</a:t>
            </a:r>
            <a:r>
              <a:rPr sz="4000" b="1" spc="-45" dirty="0" smtClean="0">
                <a:latin typeface="Arial"/>
                <a:cs typeface="Arial"/>
              </a:rPr>
              <a:t>R</a:t>
            </a:r>
            <a:r>
              <a:rPr sz="4000" b="1" spc="-25" dirty="0" smtClean="0">
                <a:latin typeface="Arial"/>
                <a:cs typeface="Arial"/>
              </a:rPr>
              <a:t>ISONS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648700" cy="46081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9621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Stri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werful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cause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y 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 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mm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rge bl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</a:t>
            </a:r>
            <a:r>
              <a:rPr sz="3200" spc="5" dirty="0" smtClean="0">
                <a:latin typeface="Arial"/>
                <a:cs typeface="Arial"/>
              </a:rPr>
              <a:t>k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ive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4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416559" indent="-342900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Bl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ck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occurs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OVS, LODS,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6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OS,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INS, a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OUTS.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Ad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tri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 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b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const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a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ai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ot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40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469900">
              <a:lnSpc>
                <a:spcPts val="3329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S</a:t>
            </a:r>
            <a:r>
              <a:rPr sz="2800" spc="-4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AS</a:t>
            </a:r>
            <a:r>
              <a:rPr sz="2800" spc="-5" dirty="0" smtClean="0">
                <a:latin typeface="Arial"/>
                <a:cs typeface="Arial"/>
              </a:rPr>
              <a:t> (</a:t>
            </a:r>
            <a:r>
              <a:rPr sz="2800" b="1" spc="-15" dirty="0" smtClean="0">
                <a:latin typeface="Arial"/>
                <a:cs typeface="Arial"/>
              </a:rPr>
              <a:t>st</a:t>
            </a:r>
            <a:r>
              <a:rPr sz="2800" b="1" spc="-10" dirty="0" smtClean="0">
                <a:latin typeface="Arial"/>
                <a:cs typeface="Arial"/>
              </a:rPr>
              <a:t>r</a:t>
            </a:r>
            <a:r>
              <a:rPr sz="2800" b="1" spc="-15" dirty="0" smtClean="0">
                <a:latin typeface="Arial"/>
                <a:cs typeface="Arial"/>
              </a:rPr>
              <a:t>ing </a:t>
            </a:r>
            <a:r>
              <a:rPr sz="2800" b="1" spc="-20" dirty="0" smtClean="0">
                <a:latin typeface="Arial"/>
                <a:cs typeface="Arial"/>
              </a:rPr>
              <a:t>sc</a:t>
            </a:r>
            <a:r>
              <a:rPr sz="2800" b="1" spc="-15" dirty="0" smtClean="0">
                <a:latin typeface="Arial"/>
                <a:cs typeface="Arial"/>
              </a:rPr>
              <a:t>an</a:t>
            </a:r>
            <a:r>
              <a:rPr sz="2800" spc="-10" dirty="0" smtClean="0">
                <a:latin typeface="Arial"/>
                <a:cs typeface="Arial"/>
              </a:rPr>
              <a:t>);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CMPS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(</a:t>
            </a:r>
            <a:r>
              <a:rPr sz="2800" b="1" spc="-15" dirty="0" smtClean="0">
                <a:latin typeface="Arial"/>
                <a:cs typeface="Arial"/>
              </a:rPr>
              <a:t>st</a:t>
            </a:r>
            <a:r>
              <a:rPr sz="2800" b="1" spc="-10" dirty="0" smtClean="0">
                <a:latin typeface="Arial"/>
                <a:cs typeface="Arial"/>
              </a:rPr>
              <a:t>r</a:t>
            </a:r>
            <a:r>
              <a:rPr sz="2800" b="1" spc="-15" dirty="0" smtClean="0">
                <a:latin typeface="Arial"/>
                <a:cs typeface="Arial"/>
              </a:rPr>
              <a:t>ing</a:t>
            </a:r>
            <a:r>
              <a:rPr sz="2800" b="1" spc="-10" dirty="0" smtClean="0">
                <a:latin typeface="Arial"/>
                <a:cs typeface="Arial"/>
              </a:rPr>
              <a:t> </a:t>
            </a:r>
            <a:r>
              <a:rPr sz="2800" b="1" spc="-20" dirty="0" smtClean="0">
                <a:latin typeface="Arial"/>
                <a:cs typeface="Arial"/>
              </a:rPr>
              <a:t>com</a:t>
            </a:r>
            <a:r>
              <a:rPr sz="2800" b="1" spc="-30" dirty="0" smtClean="0">
                <a:latin typeface="Arial"/>
                <a:cs typeface="Arial"/>
              </a:rPr>
              <a:t>p</a:t>
            </a:r>
            <a:r>
              <a:rPr sz="2800" b="1" spc="-15" dirty="0" smtClean="0">
                <a:latin typeface="Arial"/>
                <a:cs typeface="Arial"/>
              </a:rPr>
              <a:t>ar</a:t>
            </a:r>
            <a:r>
              <a:rPr sz="2800" b="1" spc="-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SC</a:t>
            </a:r>
            <a:r>
              <a:rPr sz="4000" b="1" spc="-50" dirty="0" smtClean="0">
                <a:latin typeface="Arial"/>
                <a:cs typeface="Arial"/>
              </a:rPr>
              <a:t>A</a:t>
            </a:r>
            <a:r>
              <a:rPr sz="4000" b="1" spc="-30" dirty="0" smtClean="0"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597900" cy="46081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90805" indent="-342900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a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ck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3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20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 wi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ock,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EAX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leword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ck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40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4224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Opcode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rison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SCASB; 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rison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SCASW;</a:t>
            </a:r>
            <a:r>
              <a:rPr sz="3200" spc="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leword 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rison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SCASD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SCAS </a:t>
            </a:r>
            <a:r>
              <a:rPr sz="3200" spc="-2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ses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recti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(D)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-</a:t>
            </a:r>
            <a:endParaRPr sz="3200">
              <a:latin typeface="Arial"/>
              <a:cs typeface="Arial"/>
            </a:endParaRPr>
          </a:p>
          <a:p>
            <a:pPr marL="342900" algn="ctr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increm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-d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creme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387350" algn="ctr">
              <a:lnSpc>
                <a:spcPts val="3329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al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 r</a:t>
            </a:r>
            <a:r>
              <a:rPr sz="2800" spc="-20" dirty="0" smtClean="0">
                <a:latin typeface="Arial"/>
                <a:cs typeface="Arial"/>
              </a:rPr>
              <a:t>ep</a:t>
            </a:r>
            <a:r>
              <a:rPr sz="2800" spc="-15" dirty="0" smtClean="0">
                <a:latin typeface="Arial"/>
                <a:cs typeface="Arial"/>
              </a:rPr>
              <a:t>eat</a:t>
            </a:r>
            <a:r>
              <a:rPr sz="2800" spc="-5" dirty="0" smtClean="0">
                <a:latin typeface="Arial"/>
                <a:cs typeface="Arial"/>
              </a:rPr>
              <a:t> i</a:t>
            </a:r>
            <a:r>
              <a:rPr sz="2800" spc="-10" dirty="0" smtClean="0">
                <a:latin typeface="Arial"/>
                <a:cs typeface="Arial"/>
              </a:rPr>
              <a:t>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pref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xe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cond</a:t>
            </a:r>
            <a:r>
              <a:rPr sz="2800" spc="-10" dirty="0" smtClean="0">
                <a:latin typeface="Arial"/>
                <a:cs typeface="Arial"/>
              </a:rPr>
              <a:t>iti</a:t>
            </a:r>
            <a:r>
              <a:rPr sz="2800" spc="-15" dirty="0" smtClean="0">
                <a:latin typeface="Arial"/>
                <a:cs typeface="Arial"/>
              </a:rPr>
              <a:t>onal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repeat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ef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x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A</a:t>
            </a:r>
            <a:r>
              <a:rPr sz="4000" b="1" spc="-40" dirty="0" smtClean="0">
                <a:latin typeface="Arial"/>
                <a:cs typeface="Arial"/>
              </a:rPr>
              <a:t>d</a:t>
            </a:r>
            <a:r>
              <a:rPr sz="4000" b="1" spc="-20" dirty="0" smtClean="0">
                <a:latin typeface="Arial"/>
                <a:cs typeface="Arial"/>
              </a:rPr>
              <a:t>dition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670290" cy="5130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Ad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(ADD)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ma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orms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the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micr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25527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second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 cal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b="1" spc="0" dirty="0" smtClean="0">
                <a:latin typeface="Arial"/>
                <a:cs typeface="Arial"/>
              </a:rPr>
              <a:t>ad</a:t>
            </a:r>
            <a:r>
              <a:rPr sz="3200" b="1" spc="-10" dirty="0" smtClean="0">
                <a:latin typeface="Arial"/>
                <a:cs typeface="Arial"/>
              </a:rPr>
              <a:t>d</a:t>
            </a:r>
            <a:r>
              <a:rPr sz="3200" b="1" spc="0" dirty="0" smtClean="0">
                <a:latin typeface="Arial"/>
                <a:cs typeface="Arial"/>
              </a:rPr>
              <a:t>-with- c</a:t>
            </a:r>
            <a:r>
              <a:rPr sz="3200" b="1" spc="-10" dirty="0" smtClean="0">
                <a:latin typeface="Arial"/>
                <a:cs typeface="Arial"/>
              </a:rPr>
              <a:t>a</a:t>
            </a:r>
            <a:r>
              <a:rPr sz="3200" b="1" spc="0" dirty="0" smtClean="0">
                <a:latin typeface="Arial"/>
                <a:cs typeface="Arial"/>
              </a:rPr>
              <a:t>rr</a:t>
            </a:r>
            <a:r>
              <a:rPr sz="3200" b="1" spc="-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, is 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tro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uced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ADC instructi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8"/>
              </a:spcBef>
              <a:buClr>
                <a:srgbClr val="0D4000"/>
              </a:buClr>
              <a:buFont typeface="Arial"/>
              <a:buChar char="•"/>
            </a:pPr>
            <a:endParaRPr sz="850"/>
          </a:p>
          <a:p>
            <a:pPr marL="355600" marR="752475" indent="-342900">
              <a:lnSpc>
                <a:spcPts val="384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ly types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350" spc="-105" dirty="0" smtClean="0">
                <a:latin typeface="Arial"/>
                <a:cs typeface="Arial"/>
              </a:rPr>
              <a:t>no</a:t>
            </a:r>
            <a:r>
              <a:rPr sz="3350" spc="-50" dirty="0" smtClean="0">
                <a:latin typeface="Arial"/>
                <a:cs typeface="Arial"/>
              </a:rPr>
              <a:t>t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owed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 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-</a:t>
            </a:r>
            <a:r>
              <a:rPr sz="3200" spc="-5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-mem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 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registe</a:t>
            </a:r>
            <a:r>
              <a:rPr sz="3200" spc="-18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9"/>
              </a:spcBef>
              <a:buClr>
                <a:srgbClr val="0D4000"/>
              </a:buClr>
              <a:buFont typeface="Arial"/>
              <a:buChar char="•"/>
            </a:pPr>
            <a:endParaRPr sz="550"/>
          </a:p>
          <a:p>
            <a:pPr marR="61594" algn="ctr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80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20" dirty="0" smtClean="0">
                <a:latin typeface="Arial"/>
                <a:cs typeface="Arial"/>
              </a:rPr>
              <a:t>gme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egi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an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be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10" dirty="0" smtClean="0">
                <a:latin typeface="Arial"/>
                <a:cs typeface="Arial"/>
              </a:rPr>
              <a:t>v</a:t>
            </a:r>
            <a:r>
              <a:rPr sz="2800" spc="-15" dirty="0" smtClean="0">
                <a:latin typeface="Arial"/>
                <a:cs typeface="Arial"/>
              </a:rPr>
              <a:t>ed,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pu</a:t>
            </a:r>
            <a:r>
              <a:rPr sz="2800" spc="-5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he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spc="-15" dirty="0" smtClean="0">
                <a:latin typeface="Arial"/>
                <a:cs typeface="Arial"/>
              </a:rPr>
              <a:t>or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ed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crem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(INC)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speci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type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1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um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292" rIns="0" bIns="0" rtlCol="0">
            <a:noAutofit/>
          </a:bodyPr>
          <a:lstStyle/>
          <a:p>
            <a:pPr marL="118745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C</a:t>
            </a:r>
            <a:r>
              <a:rPr sz="4000" b="1" spc="-50" dirty="0" smtClean="0">
                <a:latin typeface="Arial"/>
                <a:cs typeface="Arial"/>
              </a:rPr>
              <a:t>M</a:t>
            </a:r>
            <a:r>
              <a:rPr sz="4000" b="1" spc="-30" dirty="0" smtClean="0">
                <a:latin typeface="Arial"/>
                <a:cs typeface="Arial"/>
              </a:rPr>
              <a:t>PS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539480" cy="48641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01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Always com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 secti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 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(CMPSB),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(CMPSW),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lewor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(CMPSD).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3371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15" dirty="0" smtClean="0">
                <a:latin typeface="Arial"/>
                <a:cs typeface="Arial"/>
              </a:rPr>
              <a:t>cont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nts 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ta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20" dirty="0" smtClean="0">
                <a:latin typeface="Arial"/>
                <a:cs typeface="Arial"/>
              </a:rPr>
              <a:t>gm</a:t>
            </a:r>
            <a:r>
              <a:rPr sz="2800" spc="-15" dirty="0" smtClean="0">
                <a:latin typeface="Arial"/>
                <a:cs typeface="Arial"/>
              </a:rPr>
              <a:t>ent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mem</a:t>
            </a:r>
            <a:r>
              <a:rPr sz="2800" spc="-15" dirty="0" smtClean="0">
                <a:latin typeface="Arial"/>
                <a:cs typeface="Arial"/>
              </a:rPr>
              <a:t>ory</a:t>
            </a:r>
            <a:r>
              <a:rPr sz="2800" spc="3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oca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 addressed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30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I </a:t>
            </a:r>
            <a:r>
              <a:rPr sz="2800" spc="-15" dirty="0" smtClean="0">
                <a:latin typeface="Arial"/>
                <a:cs typeface="Arial"/>
              </a:rPr>
              <a:t>are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</a:t>
            </a:r>
            <a:r>
              <a:rPr sz="2800" spc="-30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pared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30" dirty="0" smtClean="0">
                <a:latin typeface="Arial"/>
                <a:cs typeface="Arial"/>
              </a:rPr>
              <a:t>w</a:t>
            </a:r>
            <a:r>
              <a:rPr sz="2800" spc="-10" dirty="0" smtClean="0">
                <a:latin typeface="Arial"/>
                <a:cs typeface="Arial"/>
              </a:rPr>
              <a:t>ith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contents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of e</a:t>
            </a:r>
            <a:r>
              <a:rPr sz="2800" spc="-10" dirty="0" smtClean="0">
                <a:latin typeface="Arial"/>
                <a:cs typeface="Arial"/>
              </a:rPr>
              <a:t>x</a:t>
            </a:r>
            <a:r>
              <a:rPr sz="2800" spc="-15" dirty="0" smtClean="0">
                <a:latin typeface="Arial"/>
                <a:cs typeface="Arial"/>
              </a:rPr>
              <a:t>tra se</a:t>
            </a:r>
            <a:r>
              <a:rPr sz="2800" spc="-20" dirty="0" smtClean="0">
                <a:latin typeface="Arial"/>
                <a:cs typeface="Arial"/>
              </a:rPr>
              <a:t>gm</a:t>
            </a:r>
            <a:r>
              <a:rPr sz="2800" spc="-15" dirty="0" smtClean="0">
                <a:latin typeface="Arial"/>
                <a:cs typeface="Arial"/>
              </a:rPr>
              <a:t>ent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mem</a:t>
            </a:r>
            <a:r>
              <a:rPr sz="2800" spc="-15" dirty="0" smtClean="0">
                <a:latin typeface="Arial"/>
                <a:cs typeface="Arial"/>
              </a:rPr>
              <a:t>ory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d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se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by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DI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5" dirty="0" smtClean="0">
                <a:latin typeface="Arial"/>
                <a:cs typeface="Arial"/>
              </a:rPr>
              <a:t>CM</a:t>
            </a:r>
            <a:r>
              <a:rPr sz="2800" spc="-3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str</a:t>
            </a:r>
            <a:r>
              <a:rPr sz="2800" spc="-15" dirty="0" smtClean="0">
                <a:latin typeface="Arial"/>
                <a:cs typeface="Arial"/>
              </a:rPr>
              <a:t>uct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in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rem</a:t>
            </a:r>
            <a:r>
              <a:rPr sz="2800" spc="-15" dirty="0" smtClean="0">
                <a:latin typeface="Arial"/>
                <a:cs typeface="Arial"/>
              </a:rPr>
              <a:t>ent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/dec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eme</a:t>
            </a:r>
            <a:r>
              <a:rPr sz="2800" spc="-15" dirty="0" smtClean="0">
                <a:latin typeface="Arial"/>
                <a:cs typeface="Arial"/>
              </a:rPr>
              <a:t>nts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SI </a:t>
            </a:r>
            <a:r>
              <a:rPr sz="2800" spc="-20" dirty="0" smtClean="0">
                <a:latin typeface="Arial"/>
                <a:cs typeface="Arial"/>
              </a:rPr>
              <a:t>&amp;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35" dirty="0" smtClean="0">
                <a:latin typeface="Arial"/>
                <a:cs typeface="Arial"/>
              </a:rPr>
              <a:t>D</a:t>
            </a:r>
            <a:r>
              <a:rPr sz="2800" spc="-10" dirty="0" smtClean="0">
                <a:latin typeface="Arial"/>
                <a:cs typeface="Arial"/>
              </a:rPr>
              <a:t>I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5"/>
              </a:spcBef>
              <a:buClr>
                <a:srgbClr val="0D4000"/>
              </a:buClr>
              <a:buFont typeface="Arial"/>
              <a:buChar char="–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Norma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REPE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REPNE pref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x.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lvl="1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ates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REPZ </a:t>
            </a: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whi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z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o)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9"/>
              </a:lnSpc>
            </a:pPr>
            <a:r>
              <a:rPr sz="2800" spc="-25" dirty="0" smtClean="0">
                <a:latin typeface="Arial"/>
                <a:cs typeface="Arial"/>
              </a:rPr>
              <a:t>R</a:t>
            </a:r>
            <a:r>
              <a:rPr sz="2800" spc="-3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4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Z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(r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pe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whi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not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zero)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67700" cy="4191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Ad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(ADD)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8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16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</a:t>
            </a:r>
            <a:r>
              <a:rPr sz="3200" spc="-5" dirty="0" smtClean="0">
                <a:latin typeface="Arial"/>
                <a:cs typeface="Arial"/>
              </a:rPr>
              <a:t>2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 6</a:t>
            </a:r>
            <a:r>
              <a:rPr sz="3200" spc="0" dirty="0" smtClean="0">
                <a:latin typeface="Arial"/>
                <a:cs typeface="Arial"/>
              </a:rPr>
              <a:t>4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ADD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ssing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mo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st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gs (C,</a:t>
            </a:r>
            <a:r>
              <a:rPr sz="3200" spc="-20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A, </a:t>
            </a:r>
            <a:r>
              <a:rPr sz="3200" spc="-1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Z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-4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cha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ge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when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ADD instruction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execut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-6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type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-wit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-carry (AD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),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 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carry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 (C).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7948295" cy="4106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29845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8048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through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Cor</a:t>
            </a:r>
            <a:r>
              <a:rPr sz="3200" spc="-4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2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s 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ve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(XADD)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 comb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5" dirty="0" smtClean="0">
                <a:latin typeface="Arial"/>
                <a:cs typeface="Arial"/>
              </a:rPr>
              <a:t>w</a:t>
            </a:r>
            <a:r>
              <a:rPr sz="3200" spc="0" dirty="0" smtClean="0">
                <a:latin typeface="Arial"/>
                <a:cs typeface="Arial"/>
              </a:rPr>
              <a:t>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excha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increm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(INC)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1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word,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leword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</a:t>
            </a:r>
            <a:r>
              <a:rPr sz="3200" spc="-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-te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a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gist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mory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INC 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cts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same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bi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 as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ADD ex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carry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131175" cy="5081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BYTE P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</a:t>
            </a:r>
            <a:r>
              <a:rPr sz="3200" spc="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TR,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DW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PTR,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QWO</a:t>
            </a:r>
            <a:r>
              <a:rPr sz="3200" spc="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PTR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rectiv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6870" marR="127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INC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when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 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oi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marR="36195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Su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tracti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(SUB)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word, 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lewor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word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erf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rmed 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37465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ly form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ing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wed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y 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 i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se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 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01025" cy="45942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subtr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7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fects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same 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ADD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racts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SBB form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use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14986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creme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(DE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subtr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cts 1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from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gist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a 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69215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ly a</a:t>
            </a:r>
            <a:r>
              <a:rPr sz="3200" spc="-2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ssing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wed with DEC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im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 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ssing.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7565390" cy="39960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30175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DEC instruction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-6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fect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carry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o</a:t>
            </a:r>
            <a:r>
              <a:rPr sz="3200" spc="-1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used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 PTR,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</a:t>
            </a:r>
            <a:r>
              <a:rPr sz="3200" spc="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TR,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DW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PTR,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QW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PTR.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rison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(CMP)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special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form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subtr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ot store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-6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ce;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gs cha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ref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ect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nce.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68970" cy="5081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rison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used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tire byte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ny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(e</a:t>
            </a:r>
            <a:r>
              <a:rPr sz="3200" spc="5" dirty="0" smtClean="0">
                <a:latin typeface="Arial"/>
                <a:cs typeface="Arial"/>
              </a:rPr>
              <a:t>x</a:t>
            </a:r>
            <a:r>
              <a:rPr sz="3200" spc="0" dirty="0" smtClean="0">
                <a:latin typeface="Arial"/>
                <a:cs typeface="Arial"/>
              </a:rPr>
              <a:t>-cept 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nt)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mory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467359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An 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om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arison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 (CMPXC</a:t>
            </a:r>
            <a:r>
              <a:rPr sz="3200" spc="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G),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which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co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bi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rison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x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80486</a:t>
            </a:r>
            <a:r>
              <a:rPr sz="3200" spc="0" dirty="0" smtClean="0">
                <a:latin typeface="Arial"/>
                <a:cs typeface="Arial"/>
              </a:rPr>
              <a:t>-Cor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cesso</a:t>
            </a:r>
            <a:r>
              <a:rPr sz="3200" spc="-1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688975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Pe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m-Cor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CMPXCH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-5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excha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word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114030" cy="4106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byte,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word,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bl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word;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can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(IMU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-sig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).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always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20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-a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 fo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85725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16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ways 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ul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ip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ies 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20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 </a:t>
            </a:r>
            <a:r>
              <a:rPr sz="3200" spc="-2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 fo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DX-</a:t>
            </a:r>
            <a:r>
              <a:rPr sz="3200" spc="-5" dirty="0" smtClean="0">
                <a:latin typeface="Arial"/>
                <a:cs typeface="Arial"/>
              </a:rPr>
              <a:t>AX.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164195" cy="4093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307465" indent="-344805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ly alw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ys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lti</a:t>
            </a:r>
            <a:r>
              <a:rPr sz="3200" spc="-2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 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EAX 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fo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5" dirty="0" smtClean="0">
                <a:latin typeface="Arial"/>
                <a:cs typeface="Arial"/>
              </a:rPr>
              <a:t>X</a:t>
            </a:r>
            <a:r>
              <a:rPr sz="3200" spc="0" dirty="0" smtClean="0">
                <a:latin typeface="Arial"/>
                <a:cs typeface="Arial"/>
              </a:rPr>
              <a:t>-EAX.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A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speci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I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UL</a:t>
            </a:r>
            <a:r>
              <a:rPr sz="3200" spc="-1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imm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exists 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8018</a:t>
            </a:r>
            <a:r>
              <a:rPr sz="3200" spc="-5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-Cor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proce</a:t>
            </a:r>
            <a:r>
              <a:rPr sz="3200" spc="-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-s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rs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 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Pe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4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64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mo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bl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licat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10" dirty="0" smtClean="0">
                <a:latin typeface="Arial"/>
                <a:cs typeface="Arial"/>
              </a:rPr>
              <a:t> </a:t>
            </a:r>
            <a:r>
              <a:rPr sz="3200" spc="-5" dirty="0" smtClean="0">
                <a:latin typeface="Arial"/>
                <a:cs typeface="Arial"/>
              </a:rPr>
              <a:t>6</a:t>
            </a:r>
            <a:r>
              <a:rPr sz="3200" spc="0" dirty="0" smtClean="0">
                <a:latin typeface="Arial"/>
                <a:cs typeface="Arial"/>
              </a:rPr>
              <a:t>4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48650" cy="5081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Divi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byte,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word,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lewor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can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(IDIV)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(DIV).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For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divisio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 re</a:t>
            </a:r>
            <a:r>
              <a:rPr sz="3200" spc="-2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divi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es 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which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ot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 a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rem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ars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AH.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310515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16</a:t>
            </a:r>
            <a:r>
              <a:rPr sz="3200" spc="0" dirty="0" smtClean="0">
                <a:latin typeface="Arial"/>
                <a:cs typeface="Arial"/>
              </a:rPr>
              <a:t>-b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visio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DX-AX r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ster divi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which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 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DX 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rem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35" dirty="0" smtClean="0">
                <a:latin typeface="Arial"/>
                <a:cs typeface="Arial"/>
              </a:rPr>
              <a:t>Re</a:t>
            </a:r>
            <a:r>
              <a:rPr sz="4200" b="1" spc="-150" dirty="0" smtClean="0">
                <a:latin typeface="Arial"/>
                <a:cs typeface="Arial"/>
              </a:rPr>
              <a:t>g</a:t>
            </a:r>
            <a:r>
              <a:rPr sz="4200" b="1" spc="-90" dirty="0" smtClean="0">
                <a:latin typeface="Arial"/>
                <a:cs typeface="Arial"/>
              </a:rPr>
              <a:t>ister</a:t>
            </a:r>
            <a:r>
              <a:rPr sz="4200" b="1" spc="-170" dirty="0" smtClean="0">
                <a:latin typeface="Arial"/>
                <a:cs typeface="Arial"/>
              </a:rPr>
              <a:t> </a:t>
            </a: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145" dirty="0" smtClean="0">
                <a:latin typeface="Arial"/>
                <a:cs typeface="Arial"/>
              </a:rPr>
              <a:t>d</a:t>
            </a:r>
            <a:r>
              <a:rPr sz="4200" b="1" spc="-100" dirty="0" smtClean="0">
                <a:latin typeface="Arial"/>
                <a:cs typeface="Arial"/>
              </a:rPr>
              <a:t>dition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691880" cy="5073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When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gic 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exec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cha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sz="2800" spc="-20" dirty="0" smtClean="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sz="2800" spc="-75" dirty="0" smtClean="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upt,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tra</a:t>
            </a:r>
            <a:r>
              <a:rPr sz="2800" spc="-15" dirty="0" smtClean="0">
                <a:latin typeface="Arial"/>
                <a:cs typeface="Arial"/>
              </a:rPr>
              <a:t>p,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er</a:t>
            </a:r>
            <a:r>
              <a:rPr sz="2800" spc="-5" dirty="0" smtClean="0">
                <a:latin typeface="Arial"/>
                <a:cs typeface="Arial"/>
              </a:rPr>
              <a:t> f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ags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do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ot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g</a:t>
            </a:r>
            <a:r>
              <a:rPr sz="2800" spc="-20" dirty="0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Any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ADD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 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zero,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</a:t>
            </a:r>
            <a:r>
              <a:rPr sz="3200" spc="-23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xiliary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carr</a:t>
            </a:r>
            <a:r>
              <a:rPr sz="3200" spc="-23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4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rit</a:t>
            </a:r>
            <a:r>
              <a:rPr sz="3200" spc="-245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 overf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ow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5"/>
              </a:spcBef>
              <a:buClr>
                <a:srgbClr val="0D4000"/>
              </a:buClr>
              <a:buFont typeface="Arial"/>
              <a:buChar char="•"/>
            </a:pPr>
            <a:endParaRPr sz="550"/>
          </a:p>
          <a:p>
            <a:pPr>
              <a:lnSpc>
                <a:spcPts val="1000"/>
              </a:lnSpc>
              <a:buClr>
                <a:srgbClr val="0D4000"/>
              </a:buClr>
              <a:buFont typeface="Arial"/>
              <a:buChar char="•"/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4200" b="1" spc="-120" dirty="0" smtClean="0">
                <a:latin typeface="Arial"/>
                <a:cs typeface="Arial"/>
              </a:rPr>
              <a:t>Immediate</a:t>
            </a:r>
            <a:r>
              <a:rPr sz="4200" b="1" spc="-175" dirty="0" smtClean="0">
                <a:latin typeface="Arial"/>
                <a:cs typeface="Arial"/>
              </a:rPr>
              <a:t> </a:t>
            </a:r>
            <a:r>
              <a:rPr sz="4200" b="1" spc="-140" dirty="0" smtClean="0">
                <a:latin typeface="Arial"/>
                <a:cs typeface="Arial"/>
              </a:rPr>
              <a:t>Ad</a:t>
            </a:r>
            <a:r>
              <a:rPr sz="4200" b="1" spc="-150" dirty="0" smtClean="0">
                <a:latin typeface="Arial"/>
                <a:cs typeface="Arial"/>
              </a:rPr>
              <a:t>d</a:t>
            </a:r>
            <a:r>
              <a:rPr sz="4200" b="1" spc="-90" dirty="0" smtClean="0">
                <a:latin typeface="Arial"/>
                <a:cs typeface="Arial"/>
              </a:rPr>
              <a:t>ition</a:t>
            </a:r>
            <a:endParaRPr sz="4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Im</a:t>
            </a:r>
            <a:r>
              <a:rPr sz="3200" spc="-15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yed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ver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consta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kn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65795" cy="45942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44145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32</a:t>
            </a:r>
            <a:r>
              <a:rPr sz="3200" spc="0" dirty="0" smtClean="0">
                <a:latin typeface="Arial"/>
                <a:cs typeface="Arial"/>
              </a:rPr>
              <a:t>-bit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divisio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,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5" dirty="0" smtClean="0">
                <a:latin typeface="Arial"/>
                <a:cs typeface="Arial"/>
              </a:rPr>
              <a:t>X</a:t>
            </a:r>
            <a:r>
              <a:rPr sz="3200" spc="0" dirty="0" smtClean="0">
                <a:latin typeface="Arial"/>
                <a:cs typeface="Arial"/>
              </a:rPr>
              <a:t>-EAX 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gist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is 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 t</a:t>
            </a:r>
            <a:r>
              <a:rPr sz="3200" spc="-2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 wh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EAX 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gist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</a:t>
            </a:r>
            <a:r>
              <a:rPr sz="3200" spc="-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-ta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q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ot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EDX reg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ster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rem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530225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rem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af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si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ivision always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assumes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sign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vide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12700" indent="-344805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BCD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0" dirty="0" smtClean="0">
                <a:latin typeface="Arial"/>
                <a:cs typeface="Arial"/>
              </a:rPr>
              <a:t> a</a:t>
            </a:r>
            <a:r>
              <a:rPr sz="3200" spc="0" dirty="0" smtClean="0">
                <a:latin typeface="Arial"/>
                <a:cs typeface="Arial"/>
              </a:rPr>
              <a:t>dd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ract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p</a:t>
            </a:r>
            <a:r>
              <a:rPr sz="3200" spc="0" dirty="0" smtClean="0">
                <a:latin typeface="Arial"/>
                <a:cs typeface="Arial"/>
              </a:rPr>
              <a:t>acked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 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justi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result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DAA 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racti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DAS.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41665" cy="4093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565785" indent="-344805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ASCII 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ata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subtr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cted,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mu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- 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d,</a:t>
            </a:r>
            <a:r>
              <a:rPr sz="3200" spc="-10" dirty="0" smtClean="0">
                <a:latin typeface="Arial"/>
                <a:cs typeface="Arial"/>
              </a:rPr>
              <a:t> o</a:t>
            </a:r>
            <a:r>
              <a:rPr sz="3200" spc="0" dirty="0" smtClean="0">
                <a:latin typeface="Arial"/>
                <a:cs typeface="Arial"/>
              </a:rPr>
              <a:t>r 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ivid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 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just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AAA,</a:t>
            </a:r>
            <a:r>
              <a:rPr sz="3200" spc="-1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AAS,</a:t>
            </a:r>
            <a:r>
              <a:rPr sz="3200" spc="-1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AAM,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AAD.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4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12700" indent="-344805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 f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ncti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</a:t>
            </a:r>
            <a:r>
              <a:rPr sz="3200" spc="-5" dirty="0" smtClean="0">
                <a:latin typeface="Arial"/>
                <a:cs typeface="Arial"/>
              </a:rPr>
              <a:t>4</a:t>
            </a:r>
            <a:r>
              <a:rPr sz="3200" spc="0" dirty="0" smtClean="0">
                <a:latin typeface="Arial"/>
                <a:cs typeface="Arial"/>
              </a:rPr>
              <a:t>- 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8013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AAM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resti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 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ure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ws it to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vert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bi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ary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mb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 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acked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BCD.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41665" cy="4106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462280" indent="-344805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converts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ry 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um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er 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twe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00</a:t>
            </a:r>
            <a:r>
              <a:rPr sz="3200" spc="0" dirty="0" smtClean="0">
                <a:latin typeface="Arial"/>
                <a:cs typeface="Arial"/>
              </a:rPr>
              <a:t>H-</a:t>
            </a:r>
            <a:r>
              <a:rPr sz="3200" spc="-10" dirty="0" smtClean="0">
                <a:latin typeface="Arial"/>
                <a:cs typeface="Arial"/>
              </a:rPr>
              <a:t>63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u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acked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BCD in AX.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232410" indent="-344805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AAM 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divi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es</a:t>
            </a:r>
            <a:r>
              <a:rPr sz="3200" spc="-1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 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y </a:t>
            </a:r>
            <a:r>
              <a:rPr sz="3200" spc="-10" dirty="0" smtClean="0">
                <a:latin typeface="Arial"/>
                <a:cs typeface="Arial"/>
              </a:rPr>
              <a:t>10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 le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ves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rem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r>
              <a:rPr sz="3200" spc="-1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 AH.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ese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do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ot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</a:t>
            </a:r>
            <a:r>
              <a:rPr sz="3200" spc="-15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ncti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6</a:t>
            </a:r>
            <a:r>
              <a:rPr sz="3200" spc="-5" dirty="0" smtClean="0">
                <a:latin typeface="Arial"/>
                <a:cs typeface="Arial"/>
              </a:rPr>
              <a:t>4</a:t>
            </a:r>
            <a:r>
              <a:rPr sz="3200" spc="0" dirty="0" smtClean="0">
                <a:latin typeface="Arial"/>
                <a:cs typeface="Arial"/>
              </a:rPr>
              <a:t>-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bit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7521575" cy="5166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AND, OR,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Exclusiv</a:t>
            </a:r>
            <a:r>
              <a:rPr sz="3200" spc="-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-OR 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 fu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byte,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word,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leword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stored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m</a:t>
            </a:r>
            <a:r>
              <a:rPr sz="3200" spc="-2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mory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76835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All fl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cha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 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s, with carry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(C)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verfl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w (O)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clear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8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TEST</a:t>
            </a:r>
            <a:r>
              <a:rPr sz="3200" spc="-7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rms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AND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 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ical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uct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lost.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cha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fl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ts val="3810"/>
              </a:lnSpc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icate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tcome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st.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155305" cy="2533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NEG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rform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g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cal 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nversi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tic i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ver-sio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8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e's comp</a:t>
            </a:r>
            <a:r>
              <a:rPr sz="3200" spc="-15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 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NEG</a:t>
            </a:r>
            <a:r>
              <a:rPr sz="3200" spc="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-struction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two's comp</a:t>
            </a:r>
            <a:r>
              <a:rPr sz="3200" spc="-10" dirty="0" smtClean="0">
                <a:latin typeface="Arial"/>
                <a:cs typeface="Arial"/>
              </a:rPr>
              <a:t>l</a:t>
            </a:r>
            <a:r>
              <a:rPr sz="3200" spc="0" dirty="0" smtClean="0">
                <a:latin typeface="Arial"/>
                <a:cs typeface="Arial"/>
              </a:rPr>
              <a:t>em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43570" cy="4581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ei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ht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75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fer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i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structi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Each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rot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tes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 byte,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word,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leword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 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133350" indent="-344805" algn="just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ve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ds:</a:t>
            </a:r>
            <a:r>
              <a:rPr sz="3200" spc="-9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 first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cati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ro- ta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,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second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im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ia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 sh</a:t>
            </a:r>
            <a:r>
              <a:rPr sz="3200" spc="-10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ft 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cou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21345" cy="45942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If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second</a:t>
            </a:r>
            <a:r>
              <a:rPr sz="3200" spc="-4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er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CL,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CL</a:t>
            </a:r>
            <a:r>
              <a:rPr sz="3200" spc="-1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ister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shift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cou</a:t>
            </a:r>
            <a:r>
              <a:rPr sz="3200" spc="-2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In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8038</a:t>
            </a:r>
            <a:r>
              <a:rPr sz="3200" spc="0" dirty="0" smtClean="0">
                <a:latin typeface="Arial"/>
                <a:cs typeface="Arial"/>
              </a:rPr>
              <a:t>6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thr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2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pr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ces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, two 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bl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-pr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cision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shifts (SH</a:t>
            </a:r>
            <a:r>
              <a:rPr sz="3200" spc="5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2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nd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SHLD)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exist.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75565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c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string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(SCAS)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 com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4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AL,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AX,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EAX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ts 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extra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loca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 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ssed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132445" cy="3020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5334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string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comp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(CMPS)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 com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ar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0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, w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rd,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5" dirty="0" smtClean="0">
                <a:latin typeface="Arial"/>
                <a:cs typeface="Arial"/>
              </a:rPr>
              <a:t>b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word cont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two secti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of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</a:t>
            </a:r>
            <a:r>
              <a:rPr sz="3200" spc="-240" dirty="0" smtClean="0">
                <a:latin typeface="Arial"/>
                <a:cs typeface="Arial"/>
              </a:rPr>
              <a:t>y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One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DI 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extra 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nt,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is a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5" dirty="0" smtClean="0">
                <a:latin typeface="Arial"/>
                <a:cs typeface="Arial"/>
              </a:rPr>
              <a:t>s</a:t>
            </a:r>
            <a:r>
              <a:rPr sz="3200" spc="0" dirty="0" smtClean="0">
                <a:latin typeface="Arial"/>
                <a:cs typeface="Arial"/>
              </a:rPr>
              <a:t>ed</a:t>
            </a:r>
            <a:r>
              <a:rPr sz="3200" spc="-3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SI in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segm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nt.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 smtClean="0">
                <a:latin typeface="Arial"/>
                <a:cs typeface="Arial"/>
              </a:rPr>
              <a:t>(</a:t>
            </a:r>
            <a:r>
              <a:rPr sz="2950" spc="-90" dirty="0" smtClean="0">
                <a:latin typeface="Arial"/>
                <a:cs typeface="Arial"/>
              </a:rPr>
              <a:t>c</a:t>
            </a:r>
            <a:r>
              <a:rPr sz="2950" spc="-95" dirty="0" smtClean="0">
                <a:latin typeface="Arial"/>
                <a:cs typeface="Arial"/>
              </a:rPr>
              <a:t>o</a:t>
            </a:r>
            <a:r>
              <a:rPr sz="2950" spc="-75" dirty="0" smtClean="0">
                <a:latin typeface="Arial"/>
                <a:cs typeface="Arial"/>
              </a:rPr>
              <a:t>nt</a:t>
            </a:r>
            <a:r>
              <a:rPr sz="2950" spc="-40" dirty="0" smtClean="0">
                <a:latin typeface="Arial"/>
                <a:cs typeface="Arial"/>
              </a:rPr>
              <a:t>.</a:t>
            </a:r>
            <a:r>
              <a:rPr sz="2800" spc="-10" dirty="0" smtClean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0"/>
              </a:lnSpc>
            </a:pPr>
            <a:r>
              <a:rPr sz="4000" b="1" spc="-30" dirty="0" smtClean="0">
                <a:latin typeface="Arial"/>
                <a:cs typeface="Arial"/>
              </a:rPr>
              <a:t>SU</a:t>
            </a:r>
            <a:r>
              <a:rPr sz="4000" b="1" spc="-55" dirty="0" smtClean="0">
                <a:latin typeface="Arial"/>
                <a:cs typeface="Arial"/>
              </a:rPr>
              <a:t>M</a:t>
            </a:r>
            <a:r>
              <a:rPr sz="4000" b="1" spc="-35" dirty="0" smtClean="0">
                <a:latin typeface="Arial"/>
                <a:cs typeface="Arial"/>
              </a:rPr>
              <a:t>M</a:t>
            </a:r>
            <a:r>
              <a:rPr sz="4000" b="1" spc="-45" dirty="0" smtClean="0">
                <a:latin typeface="Arial"/>
                <a:cs typeface="Arial"/>
              </a:rPr>
              <a:t>A</a:t>
            </a:r>
            <a:r>
              <a:rPr sz="4000" b="1" spc="-185" dirty="0" smtClean="0">
                <a:latin typeface="Arial"/>
                <a:cs typeface="Arial"/>
              </a:rPr>
              <a:t>R</a:t>
            </a:r>
            <a:r>
              <a:rPr sz="4000" b="1" spc="-30" dirty="0" smtClean="0"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7929245" cy="3508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SCAS 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CMPS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s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with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</a:t>
            </a:r>
            <a:r>
              <a:rPr sz="3200" spc="-15" dirty="0" smtClean="0">
                <a:latin typeface="Arial"/>
                <a:cs typeface="Arial"/>
              </a:rPr>
              <a:t>h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REPE 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r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REPNE </a:t>
            </a:r>
            <a:r>
              <a:rPr sz="3200" spc="-15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f</a:t>
            </a:r>
            <a:r>
              <a:rPr sz="3200" spc="0" dirty="0" smtClean="0">
                <a:latin typeface="Arial"/>
                <a:cs typeface="Arial"/>
              </a:rPr>
              <a:t>ixes.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marR="12700" indent="-34480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REPE pr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fix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0" dirty="0" smtClean="0">
                <a:latin typeface="Arial"/>
                <a:cs typeface="Arial"/>
              </a:rPr>
              <a:t>p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string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an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5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co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di</a:t>
            </a:r>
            <a:r>
              <a:rPr sz="3200" spc="-1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ion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exists, a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REPNE rep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ats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string instr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ction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while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n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-5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-e</a:t>
            </a:r>
            <a:r>
              <a:rPr sz="3200" spc="-10" dirty="0" smtClean="0">
                <a:latin typeface="Arial"/>
                <a:cs typeface="Arial"/>
              </a:rPr>
              <a:t>q</a:t>
            </a:r>
            <a:r>
              <a:rPr sz="3200" spc="0" dirty="0" smtClean="0">
                <a:latin typeface="Arial"/>
                <a:cs typeface="Arial"/>
              </a:rPr>
              <a:t>u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con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iti</a:t>
            </a:r>
            <a:r>
              <a:rPr sz="3200" spc="-2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n exists.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196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8745">
              <a:lnSpc>
                <a:spcPts val="5000"/>
              </a:lnSpc>
            </a:pPr>
            <a:r>
              <a:rPr sz="4200" b="1" spc="-150" dirty="0" smtClean="0">
                <a:latin typeface="Arial"/>
                <a:cs typeface="Arial"/>
              </a:rPr>
              <a:t>Me</a:t>
            </a:r>
            <a:r>
              <a:rPr sz="4200" b="1" spc="-204" dirty="0" smtClean="0">
                <a:latin typeface="Arial"/>
                <a:cs typeface="Arial"/>
              </a:rPr>
              <a:t>m</a:t>
            </a:r>
            <a:r>
              <a:rPr sz="4200" b="1" spc="-105" dirty="0" smtClean="0">
                <a:latin typeface="Arial"/>
                <a:cs typeface="Arial"/>
              </a:rPr>
              <a:t>or</a:t>
            </a:r>
            <a:r>
              <a:rPr sz="4200" b="1" spc="-125" dirty="0" smtClean="0">
                <a:latin typeface="Arial"/>
                <a:cs typeface="Arial"/>
              </a:rPr>
              <a:t>y</a:t>
            </a:r>
            <a:r>
              <a:rPr sz="4200" b="1" spc="-70" dirty="0" smtClean="0">
                <a:latin typeface="Arial"/>
                <a:cs typeface="Arial"/>
              </a:rPr>
              <a:t>-t</a:t>
            </a:r>
            <a:r>
              <a:rPr sz="4200" b="1" spc="-135" dirty="0" smtClean="0">
                <a:latin typeface="Arial"/>
                <a:cs typeface="Arial"/>
              </a:rPr>
              <a:t>o</a:t>
            </a:r>
            <a:r>
              <a:rPr sz="4200" b="1" spc="-105" dirty="0" smtClean="0">
                <a:latin typeface="Arial"/>
                <a:cs typeface="Arial"/>
              </a:rPr>
              <a:t>-Register</a:t>
            </a:r>
            <a:r>
              <a:rPr sz="4200" b="1" spc="-140" dirty="0" smtClean="0">
                <a:latin typeface="Arial"/>
                <a:cs typeface="Arial"/>
              </a:rPr>
              <a:t> </a:t>
            </a: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145" dirty="0" smtClean="0">
                <a:latin typeface="Arial"/>
                <a:cs typeface="Arial"/>
              </a:rPr>
              <a:t>d</a:t>
            </a:r>
            <a:r>
              <a:rPr sz="4200" b="1" spc="-100" dirty="0" smtClean="0">
                <a:latin typeface="Arial"/>
                <a:cs typeface="Arial"/>
              </a:rPr>
              <a:t>dition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4400"/>
              </a:lnSpc>
            </a:pPr>
            <a:r>
              <a:rPr sz="950" spc="-45" dirty="0" smtClean="0">
                <a:latin typeface="Arial"/>
                <a:cs typeface="Arial"/>
              </a:rPr>
              <a:t>T</a:t>
            </a:r>
            <a:r>
              <a:rPr sz="950" spc="-35" dirty="0" smtClean="0">
                <a:latin typeface="Arial"/>
                <a:cs typeface="Arial"/>
              </a:rPr>
              <a:t>he</a:t>
            </a:r>
            <a:r>
              <a:rPr sz="950" spc="-15" dirty="0" smtClean="0">
                <a:latin typeface="Arial"/>
                <a:cs typeface="Arial"/>
              </a:rPr>
              <a:t> </a:t>
            </a:r>
            <a:r>
              <a:rPr sz="950" spc="-25" dirty="0" smtClean="0">
                <a:latin typeface="Arial"/>
                <a:cs typeface="Arial"/>
              </a:rPr>
              <a:t>Intel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950" spc="-70" dirty="0" smtClean="0">
                <a:latin typeface="Arial"/>
                <a:cs typeface="Arial"/>
              </a:rPr>
              <a:t>M</a:t>
            </a:r>
            <a:r>
              <a:rPr sz="950" spc="-15" dirty="0" smtClean="0">
                <a:latin typeface="Arial"/>
                <a:cs typeface="Arial"/>
              </a:rPr>
              <a:t>i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0" dirty="0" smtClean="0">
                <a:latin typeface="Arial"/>
                <a:cs typeface="Arial"/>
              </a:rPr>
              <a:t>ropro</a:t>
            </a:r>
            <a:r>
              <a:rPr sz="950" spc="-25" dirty="0" smtClean="0">
                <a:latin typeface="Arial"/>
                <a:cs typeface="Arial"/>
              </a:rPr>
              <a:t>c</a:t>
            </a:r>
            <a:r>
              <a:rPr sz="950" spc="-35" dirty="0" smtClean="0">
                <a:latin typeface="Arial"/>
                <a:cs typeface="Arial"/>
              </a:rPr>
              <a:t>e</a:t>
            </a:r>
            <a:r>
              <a:rPr sz="950" spc="-25" dirty="0" smtClean="0">
                <a:latin typeface="Arial"/>
                <a:cs typeface="Arial"/>
              </a:rPr>
              <a:t>ss</a:t>
            </a:r>
            <a:r>
              <a:rPr sz="950" spc="-30" dirty="0" smtClean="0">
                <a:latin typeface="Arial"/>
                <a:cs typeface="Arial"/>
              </a:rPr>
              <a:t>or</a:t>
            </a:r>
            <a:r>
              <a:rPr sz="950" spc="-25" dirty="0" smtClean="0">
                <a:latin typeface="Arial"/>
                <a:cs typeface="Arial"/>
              </a:rPr>
              <a:t>s</a:t>
            </a:r>
            <a:r>
              <a:rPr sz="950" spc="-20" dirty="0" smtClean="0">
                <a:latin typeface="Arial"/>
                <a:cs typeface="Arial"/>
              </a:rPr>
              <a:t>:</a:t>
            </a:r>
            <a:r>
              <a:rPr sz="950" spc="-3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808</a:t>
            </a:r>
            <a:r>
              <a:rPr sz="850" spc="-25" dirty="0" smtClean="0">
                <a:latin typeface="Arial"/>
                <a:cs typeface="Arial"/>
              </a:rPr>
              <a:t>8,</a:t>
            </a:r>
            <a:r>
              <a:rPr sz="850" spc="3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80186</a:t>
            </a:r>
            <a:r>
              <a:rPr sz="850" spc="-15" dirty="0" smtClean="0">
                <a:latin typeface="Arial"/>
                <a:cs typeface="Arial"/>
              </a:rPr>
              <a:t>/</a:t>
            </a:r>
            <a:r>
              <a:rPr sz="850" spc="-35" dirty="0" smtClean="0">
                <a:latin typeface="Arial"/>
                <a:cs typeface="Arial"/>
              </a:rPr>
              <a:t>80188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5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80286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80386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8048</a:t>
            </a:r>
            <a:r>
              <a:rPr sz="850" spc="-30" dirty="0" smtClean="0">
                <a:latin typeface="Arial"/>
                <a:cs typeface="Arial"/>
              </a:rPr>
              <a:t>6</a:t>
            </a:r>
            <a:r>
              <a:rPr sz="850" spc="10" dirty="0" smtClean="0">
                <a:latin typeface="Arial"/>
                <a:cs typeface="Arial"/>
              </a:rPr>
              <a:t> </a:t>
            </a:r>
            <a:r>
              <a:rPr sz="850" spc="-30" dirty="0" smtClean="0">
                <a:latin typeface="Arial"/>
                <a:cs typeface="Arial"/>
              </a:rPr>
              <a:t>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5" dirty="0" smtClean="0">
                <a:latin typeface="Arial"/>
                <a:cs typeface="Arial"/>
              </a:rPr>
              <a:t> P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0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30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ss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5" dirty="0" smtClean="0">
                <a:latin typeface="Arial"/>
                <a:cs typeface="Arial"/>
              </a:rPr>
              <a:t>tium</a:t>
            </a:r>
            <a:r>
              <a:rPr sz="850" spc="-10" dirty="0" smtClean="0">
                <a:latin typeface="Arial"/>
                <a:cs typeface="Arial"/>
              </a:rPr>
              <a:t> </a:t>
            </a:r>
            <a:r>
              <a:rPr sz="850" spc="-15" dirty="0" smtClean="0">
                <a:latin typeface="Arial"/>
                <a:cs typeface="Arial"/>
              </a:rPr>
              <a:t>II,</a:t>
            </a:r>
            <a:r>
              <a:rPr sz="850" spc="-20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Pen</a:t>
            </a:r>
            <a:r>
              <a:rPr sz="850" spc="-20" dirty="0" smtClean="0">
                <a:latin typeface="Arial"/>
                <a:cs typeface="Arial"/>
              </a:rPr>
              <a:t>tiu</a:t>
            </a:r>
            <a:r>
              <a:rPr sz="850" spc="-35" dirty="0" smtClean="0">
                <a:latin typeface="Arial"/>
                <a:cs typeface="Arial"/>
              </a:rPr>
              <a:t>m</a:t>
            </a:r>
            <a:r>
              <a:rPr sz="850" spc="-15" dirty="0" smtClean="0">
                <a:latin typeface="Arial"/>
                <a:cs typeface="Arial"/>
              </a:rPr>
              <a:t>, </a:t>
            </a:r>
            <a:r>
              <a:rPr sz="850" spc="-35" dirty="0" smtClean="0">
                <a:latin typeface="Arial"/>
                <a:cs typeface="Arial"/>
              </a:rPr>
              <a:t>4</a:t>
            </a:r>
            <a:r>
              <a:rPr sz="850" spc="-15" dirty="0" smtClean="0">
                <a:latin typeface="Arial"/>
                <a:cs typeface="Arial"/>
              </a:rPr>
              <a:t>,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an</a:t>
            </a:r>
            <a:r>
              <a:rPr sz="850" spc="-30" dirty="0" smtClean="0">
                <a:latin typeface="Arial"/>
                <a:cs typeface="Arial"/>
              </a:rPr>
              <a:t>d </a:t>
            </a:r>
            <a:r>
              <a:rPr sz="850" spc="-45" dirty="0" smtClean="0">
                <a:latin typeface="Arial"/>
                <a:cs typeface="Arial"/>
              </a:rPr>
              <a:t>C</a:t>
            </a:r>
            <a:r>
              <a:rPr sz="850" spc="-35" dirty="0" smtClean="0">
                <a:latin typeface="Arial"/>
                <a:cs typeface="Arial"/>
              </a:rPr>
              <a:t>o</a:t>
            </a:r>
            <a:r>
              <a:rPr sz="850" spc="-25" dirty="0" smtClean="0">
                <a:latin typeface="Arial"/>
                <a:cs typeface="Arial"/>
              </a:rPr>
              <a:t>r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30" dirty="0" smtClean="0">
                <a:latin typeface="Arial"/>
                <a:cs typeface="Arial"/>
              </a:rPr>
              <a:t>2 </a:t>
            </a:r>
            <a:r>
              <a:rPr sz="850" spc="-60" dirty="0" smtClean="0">
                <a:latin typeface="Arial"/>
                <a:cs typeface="Arial"/>
              </a:rPr>
              <a:t>w</a:t>
            </a:r>
            <a:r>
              <a:rPr sz="850" spc="-20" dirty="0" smtClean="0">
                <a:latin typeface="Arial"/>
                <a:cs typeface="Arial"/>
              </a:rPr>
              <a:t>ith </a:t>
            </a:r>
            <a:r>
              <a:rPr sz="850" spc="-35" dirty="0" smtClean="0">
                <a:latin typeface="Arial"/>
                <a:cs typeface="Arial"/>
              </a:rPr>
              <a:t>64</a:t>
            </a:r>
            <a:r>
              <a:rPr sz="850" spc="-25" dirty="0" smtClean="0">
                <a:latin typeface="Arial"/>
                <a:cs typeface="Arial"/>
              </a:rPr>
              <a:t>-</a:t>
            </a:r>
            <a:r>
              <a:rPr sz="850" spc="-35" dirty="0" smtClean="0">
                <a:latin typeface="Arial"/>
                <a:cs typeface="Arial"/>
              </a:rPr>
              <a:t>b</a:t>
            </a:r>
            <a:r>
              <a:rPr sz="850" spc="-15" dirty="0" smtClean="0">
                <a:latin typeface="Arial"/>
                <a:cs typeface="Arial"/>
              </a:rPr>
              <a:t>it</a:t>
            </a:r>
            <a:r>
              <a:rPr sz="850" spc="-5" dirty="0" smtClean="0">
                <a:latin typeface="Arial"/>
                <a:cs typeface="Arial"/>
              </a:rPr>
              <a:t> </a:t>
            </a:r>
            <a:r>
              <a:rPr sz="850" spc="-35" dirty="0" smtClean="0">
                <a:latin typeface="Arial"/>
                <a:cs typeface="Arial"/>
              </a:rPr>
              <a:t>E</a:t>
            </a:r>
            <a:r>
              <a:rPr sz="850" spc="-50" dirty="0" smtClean="0">
                <a:latin typeface="Arial"/>
                <a:cs typeface="Arial"/>
              </a:rPr>
              <a:t>x</a:t>
            </a:r>
            <a:r>
              <a:rPr sz="850" spc="-15" dirty="0" smtClean="0">
                <a:latin typeface="Arial"/>
                <a:cs typeface="Arial"/>
              </a:rPr>
              <a:t>t</a:t>
            </a:r>
            <a:r>
              <a:rPr sz="850" spc="-35" dirty="0" smtClean="0">
                <a:latin typeface="Arial"/>
                <a:cs typeface="Arial"/>
              </a:rPr>
              <a:t>en</a:t>
            </a:r>
            <a:r>
              <a:rPr sz="850" spc="-25" dirty="0" smtClean="0">
                <a:latin typeface="Arial"/>
                <a:cs typeface="Arial"/>
              </a:rPr>
              <a:t>sio</a:t>
            </a:r>
            <a:r>
              <a:rPr sz="850" spc="-35" dirty="0" smtClean="0">
                <a:latin typeface="Arial"/>
                <a:cs typeface="Arial"/>
              </a:rPr>
              <a:t>n</a:t>
            </a:r>
            <a:r>
              <a:rPr sz="850" spc="-30" dirty="0" smtClean="0">
                <a:latin typeface="Arial"/>
                <a:cs typeface="Arial"/>
              </a:rPr>
              <a:t>s</a:t>
            </a:r>
            <a:r>
              <a:rPr sz="850" spc="-15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Ar</a:t>
            </a:r>
            <a:r>
              <a:rPr sz="950" spc="-25" dirty="0" smtClean="0">
                <a:latin typeface="Arial"/>
                <a:cs typeface="Arial"/>
              </a:rPr>
              <a:t>chitecture,</a:t>
            </a:r>
            <a:r>
              <a:rPr sz="950" spc="-50" dirty="0" smtClean="0">
                <a:latin typeface="Arial"/>
                <a:cs typeface="Arial"/>
              </a:rPr>
              <a:t> </a:t>
            </a:r>
            <a:r>
              <a:rPr sz="950" spc="-30" dirty="0" smtClean="0">
                <a:latin typeface="Arial"/>
                <a:cs typeface="Arial"/>
              </a:rPr>
              <a:t>Progra</a:t>
            </a:r>
            <a:r>
              <a:rPr sz="950" spc="-45" dirty="0" smtClean="0">
                <a:latin typeface="Arial"/>
                <a:cs typeface="Arial"/>
              </a:rPr>
              <a:t>mm</a:t>
            </a:r>
            <a:r>
              <a:rPr sz="950" spc="-25" dirty="0" smtClean="0">
                <a:latin typeface="Arial"/>
                <a:cs typeface="Arial"/>
              </a:rPr>
              <a:t>ing,</a:t>
            </a:r>
            <a:r>
              <a:rPr sz="950" spc="-60" dirty="0" smtClean="0">
                <a:latin typeface="Arial"/>
                <a:cs typeface="Arial"/>
              </a:rPr>
              <a:t> </a:t>
            </a:r>
            <a:r>
              <a:rPr sz="950" spc="-35" dirty="0" smtClean="0">
                <a:latin typeface="Arial"/>
                <a:cs typeface="Arial"/>
              </a:rPr>
              <a:t>and</a:t>
            </a:r>
            <a:r>
              <a:rPr sz="950" spc="-25" dirty="0" smtClean="0">
                <a:latin typeface="Arial"/>
                <a:cs typeface="Arial"/>
              </a:rPr>
              <a:t> Interfacing, </a:t>
            </a:r>
            <a:r>
              <a:rPr sz="900" spc="0" dirty="0" smtClean="0">
                <a:latin typeface="Arial"/>
                <a:cs typeface="Arial"/>
              </a:rPr>
              <a:t>Eighth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Edit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sz="900" dirty="0" smtClean="0">
                <a:latin typeface="Arial"/>
                <a:cs typeface="Arial"/>
              </a:rPr>
              <a:t>Barry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14705">
              <a:lnSpc>
                <a:spcPct val="100000"/>
              </a:lnSpc>
            </a:pPr>
            <a:r>
              <a:rPr sz="900" dirty="0" smtClean="0">
                <a:latin typeface="Arial"/>
                <a:cs typeface="Arial"/>
              </a:rPr>
              <a:t>Cop</a:t>
            </a:r>
            <a:r>
              <a:rPr sz="900" spc="-10" dirty="0" smtClean="0">
                <a:latin typeface="Arial"/>
                <a:cs typeface="Arial"/>
              </a:rPr>
              <a:t>y</a:t>
            </a:r>
            <a:r>
              <a:rPr sz="900" spc="0" dirty="0" smtClean="0">
                <a:latin typeface="Arial"/>
                <a:cs typeface="Arial"/>
              </a:rPr>
              <a:t>right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©2009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by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Pear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on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Edu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at</a:t>
            </a:r>
            <a:r>
              <a:rPr sz="900" spc="5" dirty="0" smtClean="0">
                <a:latin typeface="Arial"/>
                <a:cs typeface="Arial"/>
              </a:rPr>
              <a:t>i</a:t>
            </a:r>
            <a:r>
              <a:rPr sz="900" spc="0" dirty="0" smtClean="0">
                <a:latin typeface="Arial"/>
                <a:cs typeface="Arial"/>
              </a:rPr>
              <a:t>on,</a:t>
            </a:r>
            <a:r>
              <a:rPr sz="900" spc="-3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In</a:t>
            </a:r>
            <a:r>
              <a:rPr sz="900" spc="5" dirty="0" smtClean="0">
                <a:latin typeface="Arial"/>
                <a:cs typeface="Arial"/>
              </a:rPr>
              <a:t>c</a:t>
            </a:r>
            <a:r>
              <a:rPr sz="900" spc="0" dirty="0" smtClean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 smtClean="0">
                <a:latin typeface="Arial"/>
                <a:cs typeface="Arial"/>
              </a:rPr>
              <a:t>U</a:t>
            </a:r>
            <a:r>
              <a:rPr sz="900" spc="0" dirty="0" smtClean="0">
                <a:latin typeface="Arial"/>
                <a:cs typeface="Arial"/>
              </a:rPr>
              <a:t>pper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Saddle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-5" dirty="0" smtClean="0">
                <a:latin typeface="Arial"/>
                <a:cs typeface="Arial"/>
              </a:rPr>
              <a:t>R</a:t>
            </a:r>
            <a:r>
              <a:rPr sz="900" spc="0" dirty="0" smtClean="0">
                <a:latin typeface="Arial"/>
                <a:cs typeface="Arial"/>
              </a:rPr>
              <a:t>i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er, New</a:t>
            </a:r>
            <a:r>
              <a:rPr sz="900" spc="-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Jer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ey</a:t>
            </a:r>
            <a:r>
              <a:rPr sz="900" spc="-2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07458</a:t>
            </a:r>
            <a:r>
              <a:rPr sz="900" spc="-10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•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All rights</a:t>
            </a:r>
            <a:r>
              <a:rPr sz="900" spc="-15" dirty="0" smtClean="0">
                <a:latin typeface="Arial"/>
                <a:cs typeface="Arial"/>
              </a:rPr>
              <a:t> </a:t>
            </a:r>
            <a:r>
              <a:rPr sz="900" spc="0" dirty="0" smtClean="0">
                <a:latin typeface="Arial"/>
                <a:cs typeface="Arial"/>
              </a:rPr>
              <a:t>re</a:t>
            </a:r>
            <a:r>
              <a:rPr sz="900" spc="5" dirty="0" smtClean="0">
                <a:latin typeface="Arial"/>
                <a:cs typeface="Arial"/>
              </a:rPr>
              <a:t>s</a:t>
            </a:r>
            <a:r>
              <a:rPr sz="900" spc="0" dirty="0" smtClean="0">
                <a:latin typeface="Arial"/>
                <a:cs typeface="Arial"/>
              </a:rPr>
              <a:t>er</a:t>
            </a:r>
            <a:r>
              <a:rPr sz="900" spc="-10" dirty="0" smtClean="0">
                <a:latin typeface="Arial"/>
                <a:cs typeface="Arial"/>
              </a:rPr>
              <a:t>v</a:t>
            </a:r>
            <a:r>
              <a:rPr sz="900" spc="0" dirty="0" smtClean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014334" cy="2708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Moves</a:t>
            </a:r>
            <a:r>
              <a:rPr sz="3200" spc="-3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ta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to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be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</a:t>
            </a:r>
            <a:r>
              <a:rPr sz="3200" spc="-15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10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d 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the</a:t>
            </a:r>
            <a:r>
              <a:rPr sz="3200" spc="-19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AL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 smtClean="0">
                <a:latin typeface="Arial"/>
                <a:cs typeface="Arial"/>
              </a:rPr>
              <a:t>(a</a:t>
            </a:r>
            <a:r>
              <a:rPr sz="3200" spc="-15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d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o</a:t>
            </a:r>
            <a:r>
              <a:rPr sz="3200" spc="-10" dirty="0" smtClean="0">
                <a:latin typeface="Arial"/>
                <a:cs typeface="Arial"/>
              </a:rPr>
              <a:t>t</a:t>
            </a:r>
            <a:r>
              <a:rPr sz="3200" spc="0" dirty="0" smtClean="0">
                <a:latin typeface="Arial"/>
                <a:cs typeface="Arial"/>
              </a:rPr>
              <a:t>h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0" dirty="0" smtClean="0">
                <a:latin typeface="Arial"/>
                <a:cs typeface="Arial"/>
              </a:rPr>
              <a:t>r)</a:t>
            </a:r>
            <a:r>
              <a:rPr sz="3200" spc="-1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re</a:t>
            </a:r>
            <a:r>
              <a:rPr sz="3200" spc="-15" dirty="0" smtClean="0">
                <a:latin typeface="Arial"/>
                <a:cs typeface="Arial"/>
              </a:rPr>
              <a:t>g</a:t>
            </a:r>
            <a:r>
              <a:rPr sz="3200" spc="0" dirty="0" smtClean="0">
                <a:latin typeface="Arial"/>
                <a:cs typeface="Arial"/>
              </a:rPr>
              <a:t>iste</a:t>
            </a:r>
            <a:r>
              <a:rPr sz="3200" spc="-190" dirty="0" smtClean="0">
                <a:latin typeface="Arial"/>
                <a:cs typeface="Arial"/>
              </a:rPr>
              <a:t>r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39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4200" b="1" spc="-110" dirty="0" smtClean="0">
                <a:latin typeface="Arial"/>
                <a:cs typeface="Arial"/>
              </a:rPr>
              <a:t>Array</a:t>
            </a:r>
            <a:r>
              <a:rPr sz="4200" b="1" spc="-190" dirty="0" smtClean="0">
                <a:latin typeface="Arial"/>
                <a:cs typeface="Arial"/>
              </a:rPr>
              <a:t> </a:t>
            </a:r>
            <a:r>
              <a:rPr sz="4200" b="1" spc="-155" dirty="0" smtClean="0">
                <a:latin typeface="Arial"/>
                <a:cs typeface="Arial"/>
              </a:rPr>
              <a:t>A</a:t>
            </a:r>
            <a:r>
              <a:rPr sz="4200" b="1" spc="-145" dirty="0" smtClean="0">
                <a:latin typeface="Arial"/>
                <a:cs typeface="Arial"/>
              </a:rPr>
              <a:t>d</a:t>
            </a:r>
            <a:r>
              <a:rPr sz="4200" b="1" spc="-100" dirty="0" smtClean="0">
                <a:latin typeface="Arial"/>
                <a:cs typeface="Arial"/>
              </a:rPr>
              <a:t>dition</a:t>
            </a:r>
            <a:endParaRPr sz="4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7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 smtClean="0">
                <a:latin typeface="Arial"/>
                <a:cs typeface="Arial"/>
              </a:rPr>
              <a:t>Me</a:t>
            </a:r>
            <a:r>
              <a:rPr sz="3200" spc="-10" dirty="0" smtClean="0">
                <a:latin typeface="Arial"/>
                <a:cs typeface="Arial"/>
              </a:rPr>
              <a:t>m</a:t>
            </a:r>
            <a:r>
              <a:rPr sz="3200" spc="0" dirty="0" smtClean="0">
                <a:latin typeface="Arial"/>
                <a:cs typeface="Arial"/>
              </a:rPr>
              <a:t>ory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arrays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are</a:t>
            </a:r>
            <a:r>
              <a:rPr sz="3200" spc="-25" dirty="0" smtClean="0">
                <a:latin typeface="Arial"/>
                <a:cs typeface="Arial"/>
              </a:rPr>
              <a:t> </a:t>
            </a:r>
            <a:r>
              <a:rPr sz="3200" spc="0" dirty="0" smtClean="0">
                <a:latin typeface="Arial"/>
                <a:cs typeface="Arial"/>
              </a:rPr>
              <a:t>seq</a:t>
            </a:r>
            <a:r>
              <a:rPr sz="3200" spc="-10" dirty="0" smtClean="0">
                <a:latin typeface="Arial"/>
                <a:cs typeface="Arial"/>
              </a:rPr>
              <a:t>u</a:t>
            </a:r>
            <a:r>
              <a:rPr sz="3200" spc="0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n</a:t>
            </a:r>
            <a:r>
              <a:rPr sz="3200" spc="0" dirty="0" smtClean="0">
                <a:latin typeface="Arial"/>
                <a:cs typeface="Arial"/>
              </a:rPr>
              <a:t>ti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l l</a:t>
            </a:r>
            <a:r>
              <a:rPr sz="3200" spc="-15" dirty="0" smtClean="0">
                <a:latin typeface="Arial"/>
                <a:cs typeface="Arial"/>
              </a:rPr>
              <a:t>i</a:t>
            </a:r>
            <a:r>
              <a:rPr sz="3200" spc="0" dirty="0" smtClean="0">
                <a:latin typeface="Arial"/>
                <a:cs typeface="Arial"/>
              </a:rPr>
              <a:t>sts </a:t>
            </a:r>
            <a:r>
              <a:rPr sz="3200" spc="-10" dirty="0" smtClean="0">
                <a:latin typeface="Arial"/>
                <a:cs typeface="Arial"/>
              </a:rPr>
              <a:t>o</a:t>
            </a:r>
            <a:r>
              <a:rPr sz="3200" spc="0" dirty="0" smtClean="0">
                <a:latin typeface="Arial"/>
                <a:cs typeface="Arial"/>
              </a:rPr>
              <a:t>f </a:t>
            </a:r>
            <a:r>
              <a:rPr sz="3200" spc="-10" dirty="0" smtClean="0">
                <a:latin typeface="Arial"/>
                <a:cs typeface="Arial"/>
              </a:rPr>
              <a:t>d</a:t>
            </a:r>
            <a:r>
              <a:rPr sz="3200" spc="0" dirty="0" smtClean="0">
                <a:latin typeface="Arial"/>
                <a:cs typeface="Arial"/>
              </a:rPr>
              <a:t>at</a:t>
            </a:r>
            <a:r>
              <a:rPr sz="3200" spc="-15" dirty="0" smtClean="0">
                <a:latin typeface="Arial"/>
                <a:cs typeface="Arial"/>
              </a:rPr>
              <a:t>a</a:t>
            </a:r>
            <a:r>
              <a:rPr sz="3200" spc="0" dirty="0" smtClean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10695</Words>
  <Application>Microsoft Office PowerPoint</Application>
  <PresentationFormat>On-screen Show (4:3)</PresentationFormat>
  <Paragraphs>1274</Paragraphs>
  <Slides>88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89" baseType="lpstr">
      <vt:lpstr>Office Theme</vt:lpstr>
      <vt:lpstr>PowerPoint Presentation</vt:lpstr>
      <vt:lpstr>PowerPoint Presentation</vt:lpstr>
      <vt:lpstr>Introduction</vt:lpstr>
      <vt:lpstr>Chapter Objectives</vt:lpstr>
      <vt:lpstr>Chapter Objectives</vt:lpstr>
      <vt:lpstr>5-1 ADDITION, SUBTRACTION AND COMPARISON</vt:lpstr>
      <vt:lpstr>Addition</vt:lpstr>
      <vt:lpstr>Register Addition</vt:lpstr>
      <vt:lpstr>Memory-to-Register Addition</vt:lpstr>
      <vt:lpstr>Array Addition</vt:lpstr>
      <vt:lpstr>Increment Addition</vt:lpstr>
      <vt:lpstr>Addition-with-Carry</vt:lpstr>
      <vt:lpstr>PowerPoint Presentation</vt:lpstr>
      <vt:lpstr>Exchange and Add for the 80486– Core2 Processors</vt:lpstr>
      <vt:lpstr>Subtraction</vt:lpstr>
      <vt:lpstr>Register Subtraction</vt:lpstr>
      <vt:lpstr>Subtraction-with-Borrow</vt:lpstr>
      <vt:lpstr>PowerPoint Presentation</vt:lpstr>
      <vt:lpstr>Comparison</vt:lpstr>
      <vt:lpstr>Compare and Exchange (80486– Core2 Processors Only)</vt:lpstr>
      <vt:lpstr>PowerPoint Presentation</vt:lpstr>
      <vt:lpstr>PowerPoint Presentation</vt:lpstr>
      <vt:lpstr>8-Bit Multiplication</vt:lpstr>
      <vt:lpstr>Multiplication</vt:lpstr>
      <vt:lpstr>16-Bit Multiplication</vt:lpstr>
      <vt:lpstr>A Special Immediate 16-Bit Multiplication</vt:lpstr>
      <vt:lpstr>32-Bit Multiplication</vt:lpstr>
      <vt:lpstr>64-Bit Multiplication</vt:lpstr>
      <vt:lpstr>Division</vt:lpstr>
      <vt:lpstr>PowerPoint Presentation</vt:lpstr>
      <vt:lpstr>8-Bit Division</vt:lpstr>
      <vt:lpstr>PowerPoint Presentation</vt:lpstr>
      <vt:lpstr>16-Bit Division</vt:lpstr>
      <vt:lpstr>32-Bit Division</vt:lpstr>
      <vt:lpstr>64-Bit Division</vt:lpstr>
      <vt:lpstr>The Remainder</vt:lpstr>
      <vt:lpstr>PowerPoint Presentation</vt:lpstr>
      <vt:lpstr>BCD Arithmetic</vt:lpstr>
      <vt:lpstr>DAA Instruction</vt:lpstr>
      <vt:lpstr>ASCII Arithmetic</vt:lpstr>
      <vt:lpstr>AAA Instruction</vt:lpstr>
      <vt:lpstr>AAM Instruction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Exclusive-OR</vt:lpstr>
      <vt:lpstr>PowerPoint Presentation</vt:lpstr>
      <vt:lpstr>PowerPoint Presentation</vt:lpstr>
      <vt:lpstr>PowerPoint Presentation</vt:lpstr>
      <vt:lpstr>Test and Bit Test Instructions</vt:lpstr>
      <vt:lpstr>PowerPoint Presentation</vt:lpstr>
      <vt:lpstr>NOT and NEG</vt:lpstr>
      <vt:lpstr>Shift and Rotate</vt:lpstr>
      <vt:lpstr>Shift</vt:lpstr>
      <vt:lpstr>Figure 5–9  The shift instructions showing the operation and direction of the shift.</vt:lpstr>
      <vt:lpstr>PowerPoint Presentation</vt:lpstr>
      <vt:lpstr>Double-Precision Shifts (80386– Core2 Only)</vt:lpstr>
      <vt:lpstr>Rotate</vt:lpstr>
      <vt:lpstr>PowerPoint Presentation</vt:lpstr>
      <vt:lpstr>PowerPoint Presentation</vt:lpstr>
      <vt:lpstr>Bit Scan Instructions</vt:lpstr>
      <vt:lpstr>PowerPoint Presentation</vt:lpstr>
      <vt:lpstr>SCAS</vt:lpstr>
      <vt:lpstr>CMPS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</dc:title>
  <dc:creator>Karen Bretz</dc:creator>
  <cp:lastModifiedBy>Ahmed</cp:lastModifiedBy>
  <cp:revision>2</cp:revision>
  <dcterms:created xsi:type="dcterms:W3CDTF">2018-11-14T13:29:07Z</dcterms:created>
  <dcterms:modified xsi:type="dcterms:W3CDTF">2018-11-14T21:31:57Z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2015-12-25T00:00:00Z</vt:filetime>
  </property>
  <property fmtid="{D5CDD505-2E9C-101B-9397-08002B2CF9AE}" pid="3" name="LastSaved">
    <vt:filetime>2018-11-14T00:00:00Z</vt:filetime>
  </property>
</Properties>
</file>